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56" r:id="rId2"/>
    <p:sldId id="260" r:id="rId3"/>
    <p:sldId id="379" r:id="rId4"/>
    <p:sldId id="381" r:id="rId5"/>
    <p:sldId id="262" r:id="rId6"/>
    <p:sldId id="264" r:id="rId7"/>
    <p:sldId id="268" r:id="rId8"/>
    <p:sldId id="270" r:id="rId9"/>
    <p:sldId id="275" r:id="rId10"/>
    <p:sldId id="369" r:id="rId11"/>
    <p:sldId id="371" r:id="rId12"/>
    <p:sldId id="283" r:id="rId13"/>
    <p:sldId id="290" r:id="rId14"/>
    <p:sldId id="285" r:id="rId15"/>
    <p:sldId id="288" r:id="rId16"/>
    <p:sldId id="375" r:id="rId17"/>
    <p:sldId id="377" r:id="rId18"/>
    <p:sldId id="410" r:id="rId19"/>
    <p:sldId id="292" r:id="rId20"/>
    <p:sldId id="294" r:id="rId21"/>
    <p:sldId id="296" r:id="rId22"/>
    <p:sldId id="390" r:id="rId23"/>
    <p:sldId id="392" r:id="rId24"/>
    <p:sldId id="394" r:id="rId25"/>
    <p:sldId id="396" r:id="rId26"/>
    <p:sldId id="398" r:id="rId27"/>
    <p:sldId id="400" r:id="rId28"/>
    <p:sldId id="402" r:id="rId29"/>
    <p:sldId id="404" r:id="rId30"/>
    <p:sldId id="406" r:id="rId31"/>
    <p:sldId id="408" r:id="rId32"/>
    <p:sldId id="298" r:id="rId33"/>
    <p:sldId id="329" r:id="rId34"/>
    <p:sldId id="331" r:id="rId35"/>
    <p:sldId id="333" r:id="rId36"/>
    <p:sldId id="335" r:id="rId37"/>
    <p:sldId id="337" r:id="rId38"/>
    <p:sldId id="339" r:id="rId39"/>
    <p:sldId id="341" r:id="rId40"/>
    <p:sldId id="343" r:id="rId41"/>
    <p:sldId id="345" r:id="rId42"/>
    <p:sldId id="347" r:id="rId43"/>
    <p:sldId id="349" r:id="rId44"/>
    <p:sldId id="317" r:id="rId45"/>
    <p:sldId id="319" r:id="rId46"/>
    <p:sldId id="351" r:id="rId47"/>
    <p:sldId id="420" r:id="rId48"/>
    <p:sldId id="412" r:id="rId49"/>
    <p:sldId id="414" r:id="rId50"/>
    <p:sldId id="416" r:id="rId51"/>
    <p:sldId id="418" r:id="rId52"/>
    <p:sldId id="421" r:id="rId53"/>
    <p:sldId id="321" r:id="rId54"/>
    <p:sldId id="353" r:id="rId55"/>
    <p:sldId id="367" r:id="rId56"/>
    <p:sldId id="383" r:id="rId57"/>
    <p:sldId id="386" r:id="rId58"/>
    <p:sldId id="365" r:id="rId59"/>
    <p:sldId id="355" r:id="rId60"/>
    <p:sldId id="361" r:id="rId61"/>
    <p:sldId id="423" r:id="rId62"/>
    <p:sldId id="357" r:id="rId63"/>
    <p:sldId id="427" r:id="rId64"/>
    <p:sldId id="424" r:id="rId65"/>
    <p:sldId id="425" r:id="rId66"/>
    <p:sldId id="363" r:id="rId6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mn-cs"/>
      </a:defRPr>
    </a:lvl1pPr>
    <a:lvl2pPr marL="457200" algn="l" rtl="0" fontAlgn="base">
      <a:spcBef>
        <a:spcPct val="0"/>
      </a:spcBef>
      <a:spcAft>
        <a:spcPct val="0"/>
      </a:spcAft>
      <a:defRPr kern="1200">
        <a:solidFill>
          <a:schemeClr val="tx1"/>
        </a:solidFill>
        <a:latin typeface="Calibri" pitchFamily="34" charset="0"/>
        <a:ea typeface="+mn-ea"/>
        <a:cs typeface="+mn-cs"/>
      </a:defRPr>
    </a:lvl2pPr>
    <a:lvl3pPr marL="914400" algn="l" rtl="0" fontAlgn="base">
      <a:spcBef>
        <a:spcPct val="0"/>
      </a:spcBef>
      <a:spcAft>
        <a:spcPct val="0"/>
      </a:spcAft>
      <a:defRPr kern="1200">
        <a:solidFill>
          <a:schemeClr val="tx1"/>
        </a:solidFill>
        <a:latin typeface="Calibri" pitchFamily="34" charset="0"/>
        <a:ea typeface="+mn-ea"/>
        <a:cs typeface="+mn-cs"/>
      </a:defRPr>
    </a:lvl3pPr>
    <a:lvl4pPr marL="1371600" algn="l" rtl="0" fontAlgn="base">
      <a:spcBef>
        <a:spcPct val="0"/>
      </a:spcBef>
      <a:spcAft>
        <a:spcPct val="0"/>
      </a:spcAft>
      <a:defRPr kern="1200">
        <a:solidFill>
          <a:schemeClr val="tx1"/>
        </a:solidFill>
        <a:latin typeface="Calibri" pitchFamily="34" charset="0"/>
        <a:ea typeface="+mn-ea"/>
        <a:cs typeface="+mn-cs"/>
      </a:defRPr>
    </a:lvl4pPr>
    <a:lvl5pPr marL="1828800" algn="l"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D4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0" d="100"/>
          <a:sy n="90" d="100"/>
        </p:scale>
        <p:origin x="-1404" y="3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2C8BEF-09E1-4AA0-AE31-6FE38C8BA75B}" type="datetimeFigureOut">
              <a:rPr lang="en-US" smtClean="0"/>
              <a:pPr/>
              <a:t>9/14/2023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9B680-0379-40A6-9964-CB8E6FBAFCC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FECT</a:t>
            </a:r>
            <a:endParaRPr lang="en-US" dirty="0"/>
          </a:p>
        </p:txBody>
      </p:sp>
      <p:sp>
        <p:nvSpPr>
          <p:cNvPr id="4" name="Slide Number Placeholder 3"/>
          <p:cNvSpPr>
            <a:spLocks noGrp="1"/>
          </p:cNvSpPr>
          <p:nvPr>
            <p:ph type="sldNum" sz="quarter" idx="10"/>
          </p:nvPr>
        </p:nvSpPr>
        <p:spPr/>
        <p:txBody>
          <a:bodyPr/>
          <a:lstStyle/>
          <a:p>
            <a:fld id="{ED79B680-0379-40A6-9964-CB8E6FBAFCCD}" type="slidenum">
              <a:rPr lang="en-US" smtClean="0"/>
              <a:pPr/>
              <a:t>34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3C090AD-A98F-490A-8BDC-3307A62EEEA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CF1F1E2-B4AA-4582-A05D-8FDBE428C16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F0E046E-AF47-4AC7-9FF0-3D0C4C24B95E}"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9108F33-71E3-429C-A72A-20DBE76D0018}"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69F6A06-A285-4042-B9B3-B7AA3CC1C0C4}"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8B88F731-40BE-4DB7-A435-50B5489FA14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EE6ADF2-CCFA-4C41-B1C9-FFF94EA2F30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B2DD6C-684B-49BC-ACCD-B2942E8D155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DDCB526-749F-4B8D-B831-C41F11027C6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6B0C128-3F67-48BD-81B0-A2B3E650447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0BA235D-C006-4FF9-8911-6111AC71AB7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86B4E07-619A-415E-9C27-F2661295436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CC5EFC0-33DA-4717-A5E7-93A6C172312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C616804-32E9-44F7-A165-1967579E00D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EC74C78A-2E02-4A55-962A-499AB76ED0C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0.jpeg"/><Relationship Id="rId1" Type="http://schemas.openxmlformats.org/officeDocument/2006/relationships/slideLayout" Target="../slideLayouts/slideLayout13.xml"/><Relationship Id="rId4" Type="http://schemas.openxmlformats.org/officeDocument/2006/relationships/image" Target="../media/image21.jpeg"/></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4.xml"/><Relationship Id="rId4" Type="http://schemas.openxmlformats.org/officeDocument/2006/relationships/image" Target="../media/image42.jpeg"/></Relationships>
</file>

<file path=ppt/slides/_rels/slide5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jpeg"/><Relationship Id="rId1" Type="http://schemas.openxmlformats.org/officeDocument/2006/relationships/slideLayout" Target="../slideLayouts/slideLayout4.xml"/><Relationship Id="rId5" Type="http://schemas.openxmlformats.org/officeDocument/2006/relationships/image" Target="../media/image48.jpeg"/><Relationship Id="rId4" Type="http://schemas.openxmlformats.org/officeDocument/2006/relationships/image" Target="../media/image47.jpeg"/></Relationships>
</file>

<file path=ppt/slides/_rels/slide5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50.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53.jpeg"/></Relationships>
</file>

<file path=ppt/slides/_rels/slide62.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57.jpe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56.jpeg"/><Relationship Id="rId5" Type="http://schemas.openxmlformats.org/officeDocument/2006/relationships/hyperlink" Target="http://www.emedicine.com/cgi-bin/foxweb.exe/makezoom@/em/makezoom?picture=\websites\emedicine\ent\images\Large\1271kokofig5.jpg&amp;template=izoom2" TargetMode="External"/><Relationship Id="rId4" Type="http://schemas.openxmlformats.org/officeDocument/2006/relationships/image" Target="../media/image55.jpeg"/></Relationships>
</file>

<file path=ppt/slides/_rels/slide6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 descr="thankful-slide"/>
          <p:cNvPicPr>
            <a:picLocks noGrp="1" noChangeAspect="1" noChangeArrowheads="1"/>
          </p:cNvPicPr>
          <p:nvPr>
            <p:ph/>
          </p:nvPr>
        </p:nvPicPr>
        <p:blipFill>
          <a:blip r:embed="rId2" cstate="print"/>
          <a:srcRect b="7777"/>
          <a:stretch>
            <a:fillRect/>
          </a:stretch>
        </p:blipFill>
        <p:spPr>
          <a:xfrm>
            <a:off x="0" y="0"/>
            <a:ext cx="9144000" cy="6858000"/>
          </a:xfrm>
          <a:noFill/>
        </p:spPr>
      </p:pic>
      <p:pic>
        <p:nvPicPr>
          <p:cNvPr id="2051" name="Picture 6" descr="banerg_n_21010"/>
          <p:cNvPicPr>
            <a:picLocks noChangeAspect="1" noChangeArrowheads="1"/>
          </p:cNvPicPr>
          <p:nvPr/>
        </p:nvPicPr>
        <p:blipFill>
          <a:blip r:embed="rId3" cstate="print"/>
          <a:srcRect l="34747" t="44171"/>
          <a:stretch>
            <a:fillRect/>
          </a:stretch>
        </p:blipFill>
        <p:spPr bwMode="auto">
          <a:xfrm>
            <a:off x="0" y="609600"/>
            <a:ext cx="6153150" cy="866775"/>
          </a:xfrm>
          <a:prstGeom prst="rect">
            <a:avLst/>
          </a:prstGeom>
          <a:noFill/>
          <a:ln w="9525">
            <a:noFill/>
            <a:miter lim="800000"/>
            <a:headEnd/>
            <a:tailEnd/>
          </a:ln>
        </p:spPr>
      </p:pic>
      <p:sp>
        <p:nvSpPr>
          <p:cNvPr id="2052" name="Rectangle 7"/>
          <p:cNvSpPr>
            <a:spLocks noChangeArrowheads="1"/>
          </p:cNvSpPr>
          <p:nvPr/>
        </p:nvSpPr>
        <p:spPr bwMode="auto">
          <a:xfrm>
            <a:off x="1676400" y="1905000"/>
            <a:ext cx="5666488" cy="584775"/>
          </a:xfrm>
          <a:prstGeom prst="rect">
            <a:avLst/>
          </a:prstGeom>
          <a:noFill/>
          <a:ln w="9525">
            <a:noFill/>
            <a:miter lim="800000"/>
            <a:headEnd/>
            <a:tailEnd/>
          </a:ln>
        </p:spPr>
        <p:txBody>
          <a:bodyPr wrap="none">
            <a:spAutoFit/>
          </a:bodyPr>
          <a:lstStyle/>
          <a:p>
            <a:r>
              <a:rPr lang="en-US" sz="3200" dirty="0"/>
              <a:t>Basic principles of plastic surgery</a:t>
            </a:r>
          </a:p>
        </p:txBody>
      </p:sp>
      <p:sp>
        <p:nvSpPr>
          <p:cNvPr id="2053" name="Text Box 9"/>
          <p:cNvSpPr txBox="1">
            <a:spLocks noChangeArrowheads="1"/>
          </p:cNvSpPr>
          <p:nvPr/>
        </p:nvSpPr>
        <p:spPr bwMode="auto">
          <a:xfrm>
            <a:off x="3124200" y="762000"/>
            <a:ext cx="3040063" cy="641350"/>
          </a:xfrm>
          <a:prstGeom prst="rect">
            <a:avLst/>
          </a:prstGeom>
          <a:noFill/>
          <a:ln w="9525">
            <a:noFill/>
            <a:miter lim="800000"/>
            <a:headEnd/>
            <a:tailEnd/>
          </a:ln>
        </p:spPr>
        <p:txBody>
          <a:bodyPr wrap="none">
            <a:spAutoFit/>
          </a:bodyPr>
          <a:lstStyle/>
          <a:p>
            <a:r>
              <a:rPr lang="sr-Cyrl-CS">
                <a:solidFill>
                  <a:srgbClr val="4D4D4D"/>
                </a:solidFill>
              </a:rPr>
              <a:t>Факултет медицинских наука</a:t>
            </a:r>
          </a:p>
          <a:p>
            <a:r>
              <a:rPr lang="sr-Cyrl-CS">
                <a:solidFill>
                  <a:srgbClr val="4D4D4D"/>
                </a:solidFill>
              </a:rPr>
              <a:t>Универзитет у Крагујевцу</a:t>
            </a:r>
            <a:endParaRPr lang="en-US" dirty="0">
              <a:solidFill>
                <a:srgbClr val="4D4D4D"/>
              </a:solidFill>
            </a:endParaRPr>
          </a:p>
        </p:txBody>
      </p:sp>
      <p:pic>
        <p:nvPicPr>
          <p:cNvPr id="2054" name="Picture 5" descr="Da-Vinci-220x300.jpg"/>
          <p:cNvPicPr>
            <a:picLocks noChangeAspect="1"/>
          </p:cNvPicPr>
          <p:nvPr/>
        </p:nvPicPr>
        <p:blipFill>
          <a:blip r:embed="rId4" cstate="print"/>
          <a:srcRect/>
          <a:stretch>
            <a:fillRect/>
          </a:stretch>
        </p:blipFill>
        <p:spPr bwMode="auto">
          <a:xfrm>
            <a:off x="3048000" y="2743200"/>
            <a:ext cx="2590800" cy="3532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endParaRPr lang="en-US" smtClean="0"/>
          </a:p>
        </p:txBody>
      </p:sp>
      <p:sp>
        <p:nvSpPr>
          <p:cNvPr id="11267" name="Rectangle 3"/>
          <p:cNvSpPr>
            <a:spLocks noGrp="1" noChangeArrowheads="1"/>
          </p:cNvSpPr>
          <p:nvPr>
            <p:ph type="body" sz="half" idx="1"/>
          </p:nvPr>
        </p:nvSpPr>
        <p:spPr/>
        <p:txBody>
          <a:bodyPr/>
          <a:lstStyle/>
          <a:p>
            <a:pPr eaLnBrk="1" hangingPunct="1"/>
            <a:endParaRPr lang="en-US" smtClean="0"/>
          </a:p>
        </p:txBody>
      </p:sp>
      <p:sp>
        <p:nvSpPr>
          <p:cNvPr id="11268" name="Rectangle 4"/>
          <p:cNvSpPr>
            <a:spLocks noGrp="1" noChangeArrowheads="1"/>
          </p:cNvSpPr>
          <p:nvPr>
            <p:ph type="body" sz="half" idx="2"/>
          </p:nvPr>
        </p:nvSpPr>
        <p:spPr/>
        <p:txBody>
          <a:bodyPr/>
          <a:lstStyle/>
          <a:p>
            <a:pPr eaLnBrk="1" hangingPunct="1"/>
            <a:endParaRPr lang="en-US" smtClean="0"/>
          </a:p>
        </p:txBody>
      </p:sp>
      <p:pic>
        <p:nvPicPr>
          <p:cNvPr id="11269"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11270" name="Rectangle 7"/>
          <p:cNvSpPr>
            <a:spLocks noChangeArrowheads="1"/>
          </p:cNvSpPr>
          <p:nvPr/>
        </p:nvSpPr>
        <p:spPr bwMode="auto">
          <a:xfrm>
            <a:off x="609600" y="1828800"/>
            <a:ext cx="4572000" cy="830997"/>
          </a:xfrm>
          <a:prstGeom prst="rect">
            <a:avLst/>
          </a:prstGeom>
          <a:noFill/>
          <a:ln w="9525">
            <a:noFill/>
            <a:miter lim="800000"/>
            <a:headEnd/>
            <a:tailEnd/>
          </a:ln>
        </p:spPr>
        <p:txBody>
          <a:bodyPr>
            <a:spAutoFit/>
          </a:bodyPr>
          <a:lstStyle/>
          <a:p>
            <a:r>
              <a:rPr lang="en-US" sz="2400" dirty="0"/>
              <a:t>III </a:t>
            </a:r>
            <a:r>
              <a:rPr lang="en-US" sz="2400" dirty="0" smtClean="0"/>
              <a:t> SKIN AND SOFT TISSUE TUMORS</a:t>
            </a:r>
            <a:endParaRPr lang="sr-Latn-CS" sz="2400" dirty="0"/>
          </a:p>
          <a:p>
            <a:endParaRPr lang="sr-Latn-CS" sz="2400" dirty="0"/>
          </a:p>
        </p:txBody>
      </p:sp>
      <p:pic>
        <p:nvPicPr>
          <p:cNvPr id="11272" name="Picture 11" descr="hemangiopericitom_001"/>
          <p:cNvPicPr>
            <a:picLocks noChangeAspect="1" noChangeArrowheads="1"/>
          </p:cNvPicPr>
          <p:nvPr/>
        </p:nvPicPr>
        <p:blipFill>
          <a:blip r:embed="rId3" cstate="print">
            <a:lum bright="18000" contrast="12000"/>
          </a:blip>
          <a:srcRect l="9620"/>
          <a:stretch>
            <a:fillRect/>
          </a:stretch>
        </p:blipFill>
        <p:spPr bwMode="auto">
          <a:xfrm>
            <a:off x="914400" y="2514600"/>
            <a:ext cx="3579670" cy="2743200"/>
          </a:xfrm>
          <a:prstGeom prst="rect">
            <a:avLst/>
          </a:prstGeom>
          <a:noFill/>
          <a:ln w="9525">
            <a:noFill/>
            <a:miter lim="800000"/>
            <a:headEnd/>
            <a:tailEnd/>
          </a:ln>
        </p:spPr>
      </p:pic>
      <p:pic>
        <p:nvPicPr>
          <p:cNvPr id="11273" name="Picture 12" descr="ljiljana001"/>
          <p:cNvPicPr>
            <a:picLocks noChangeAspect="1" noChangeArrowheads="1"/>
          </p:cNvPicPr>
          <p:nvPr/>
        </p:nvPicPr>
        <p:blipFill>
          <a:blip r:embed="rId4" cstate="print"/>
          <a:srcRect l="5772" r="5728"/>
          <a:stretch>
            <a:fillRect/>
          </a:stretch>
        </p:blipFill>
        <p:spPr bwMode="auto">
          <a:xfrm>
            <a:off x="4876800" y="2514600"/>
            <a:ext cx="3505200"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endParaRPr lang="en-US" smtClean="0"/>
          </a:p>
        </p:txBody>
      </p:sp>
      <p:sp>
        <p:nvSpPr>
          <p:cNvPr id="12291" name="Rectangle 3"/>
          <p:cNvSpPr>
            <a:spLocks noGrp="1" noChangeArrowheads="1"/>
          </p:cNvSpPr>
          <p:nvPr>
            <p:ph type="body" sz="half" idx="1"/>
          </p:nvPr>
        </p:nvSpPr>
        <p:spPr/>
        <p:txBody>
          <a:bodyPr/>
          <a:lstStyle/>
          <a:p>
            <a:pPr eaLnBrk="1" hangingPunct="1"/>
            <a:endParaRPr lang="en-US" smtClean="0"/>
          </a:p>
        </p:txBody>
      </p:sp>
      <p:sp>
        <p:nvSpPr>
          <p:cNvPr id="12292" name="Rectangle 4"/>
          <p:cNvSpPr>
            <a:spLocks noGrp="1" noChangeArrowheads="1"/>
          </p:cNvSpPr>
          <p:nvPr>
            <p:ph type="body" sz="half" idx="2"/>
          </p:nvPr>
        </p:nvSpPr>
        <p:spPr/>
        <p:txBody>
          <a:bodyPr/>
          <a:lstStyle/>
          <a:p>
            <a:pPr eaLnBrk="1" hangingPunct="1"/>
            <a:endParaRPr lang="en-US" smtClean="0"/>
          </a:p>
        </p:txBody>
      </p:sp>
      <p:pic>
        <p:nvPicPr>
          <p:cNvPr id="1229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12294" name="Rectangle 7"/>
          <p:cNvSpPr>
            <a:spLocks noChangeArrowheads="1"/>
          </p:cNvSpPr>
          <p:nvPr/>
        </p:nvSpPr>
        <p:spPr bwMode="auto">
          <a:xfrm>
            <a:off x="838200" y="1676400"/>
            <a:ext cx="7620000" cy="2677656"/>
          </a:xfrm>
          <a:prstGeom prst="rect">
            <a:avLst/>
          </a:prstGeom>
          <a:noFill/>
          <a:ln w="9525">
            <a:noFill/>
            <a:miter lim="800000"/>
            <a:headEnd/>
            <a:tailEnd/>
          </a:ln>
        </p:spPr>
        <p:txBody>
          <a:bodyPr>
            <a:spAutoFit/>
          </a:bodyPr>
          <a:lstStyle/>
          <a:p>
            <a:r>
              <a:rPr lang="en-US" sz="2400" dirty="0" smtClean="0"/>
              <a:t>IV   AESTHETIC SURGERY (COSMETIC SURGERY)</a:t>
            </a:r>
          </a:p>
          <a:p>
            <a:endParaRPr lang="en-US" sz="2400" dirty="0"/>
          </a:p>
          <a:p>
            <a:pPr>
              <a:lnSpc>
                <a:spcPct val="150000"/>
              </a:lnSpc>
            </a:pPr>
            <a:r>
              <a:rPr lang="en-US" sz="2000" dirty="0" smtClean="0"/>
              <a:t>Corrections of the eyelids, nose, earlobes, lips </a:t>
            </a:r>
          </a:p>
          <a:p>
            <a:pPr>
              <a:lnSpc>
                <a:spcPct val="150000"/>
              </a:lnSpc>
            </a:pPr>
            <a:r>
              <a:rPr lang="en-US" sz="2000" dirty="0" smtClean="0"/>
              <a:t>Face and neck tightening </a:t>
            </a:r>
          </a:p>
          <a:p>
            <a:pPr>
              <a:lnSpc>
                <a:spcPct val="150000"/>
              </a:lnSpc>
            </a:pPr>
            <a:r>
              <a:rPr lang="en-US" sz="2000" dirty="0" smtClean="0"/>
              <a:t>Corrections of the shape, position and size of the breasts </a:t>
            </a:r>
          </a:p>
          <a:p>
            <a:pPr>
              <a:lnSpc>
                <a:spcPct val="150000"/>
              </a:lnSpc>
            </a:pPr>
            <a:r>
              <a:rPr lang="en-US" sz="2000" dirty="0" smtClean="0"/>
              <a:t>Corrections of abdomen, arms, buttocks, calf</a:t>
            </a:r>
            <a:endParaRPr lang="sr-Latn-C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endParaRPr lang="en-US" smtClean="0"/>
          </a:p>
        </p:txBody>
      </p:sp>
      <p:sp>
        <p:nvSpPr>
          <p:cNvPr id="13315" name="Rectangle 3"/>
          <p:cNvSpPr>
            <a:spLocks noGrp="1" noChangeArrowheads="1"/>
          </p:cNvSpPr>
          <p:nvPr>
            <p:ph type="body" sz="half" idx="1"/>
          </p:nvPr>
        </p:nvSpPr>
        <p:spPr/>
        <p:txBody>
          <a:bodyPr/>
          <a:lstStyle/>
          <a:p>
            <a:pPr eaLnBrk="1" hangingPunct="1"/>
            <a:endParaRPr lang="en-US" smtClean="0"/>
          </a:p>
        </p:txBody>
      </p:sp>
      <p:sp>
        <p:nvSpPr>
          <p:cNvPr id="13316" name="Rectangle 4"/>
          <p:cNvSpPr>
            <a:spLocks noGrp="1" noChangeArrowheads="1"/>
          </p:cNvSpPr>
          <p:nvPr>
            <p:ph type="body" sz="half" idx="2"/>
          </p:nvPr>
        </p:nvSpPr>
        <p:spPr/>
        <p:txBody>
          <a:bodyPr/>
          <a:lstStyle/>
          <a:p>
            <a:pPr eaLnBrk="1" hangingPunct="1"/>
            <a:endParaRPr lang="en-US" smtClean="0"/>
          </a:p>
        </p:txBody>
      </p:sp>
      <p:pic>
        <p:nvPicPr>
          <p:cNvPr id="13317"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13318" name="Rectangle 7"/>
          <p:cNvSpPr>
            <a:spLocks noChangeArrowheads="1"/>
          </p:cNvSpPr>
          <p:nvPr/>
        </p:nvSpPr>
        <p:spPr bwMode="auto">
          <a:xfrm>
            <a:off x="1066800" y="1295400"/>
            <a:ext cx="6705600" cy="4585871"/>
          </a:xfrm>
          <a:prstGeom prst="rect">
            <a:avLst/>
          </a:prstGeom>
          <a:noFill/>
          <a:ln w="9525">
            <a:noFill/>
            <a:miter lim="800000"/>
            <a:headEnd/>
            <a:tailEnd/>
          </a:ln>
        </p:spPr>
        <p:txBody>
          <a:bodyPr>
            <a:spAutoFit/>
          </a:bodyPr>
          <a:lstStyle/>
          <a:p>
            <a:r>
              <a:rPr lang="en-US" sz="2000" dirty="0" smtClean="0"/>
              <a:t>TRANSPLANTATION </a:t>
            </a:r>
            <a:r>
              <a:rPr lang="en-US" sz="2000" dirty="0" smtClean="0"/>
              <a:t> IN </a:t>
            </a:r>
            <a:r>
              <a:rPr lang="en-US" sz="2000" dirty="0" smtClean="0"/>
              <a:t>PLASTIC SURGERY</a:t>
            </a:r>
          </a:p>
          <a:p>
            <a:endParaRPr lang="sr-Latn-CS" sz="2000" b="1" dirty="0"/>
          </a:p>
          <a:p>
            <a:pPr>
              <a:lnSpc>
                <a:spcPct val="150000"/>
              </a:lnSpc>
            </a:pPr>
            <a:r>
              <a:rPr lang="en-US" sz="1400" b="1" dirty="0" smtClean="0"/>
              <a:t>SKIN </a:t>
            </a:r>
          </a:p>
          <a:p>
            <a:pPr>
              <a:lnSpc>
                <a:spcPct val="150000"/>
              </a:lnSpc>
            </a:pPr>
            <a:r>
              <a:rPr lang="en-US" sz="1400" b="1" dirty="0" smtClean="0"/>
              <a:t>FAT</a:t>
            </a:r>
          </a:p>
          <a:p>
            <a:pPr>
              <a:lnSpc>
                <a:spcPct val="150000"/>
              </a:lnSpc>
            </a:pPr>
            <a:r>
              <a:rPr lang="en-US" sz="1400" b="1" dirty="0" smtClean="0"/>
              <a:t>FASCIA </a:t>
            </a:r>
          </a:p>
          <a:p>
            <a:pPr>
              <a:lnSpc>
                <a:spcPct val="150000"/>
              </a:lnSpc>
            </a:pPr>
            <a:r>
              <a:rPr lang="en-US" sz="1400" b="1" dirty="0" smtClean="0"/>
              <a:t>MUSCLE </a:t>
            </a:r>
          </a:p>
          <a:p>
            <a:pPr>
              <a:lnSpc>
                <a:spcPct val="150000"/>
              </a:lnSpc>
            </a:pPr>
            <a:r>
              <a:rPr lang="en-US" sz="1400" b="1" dirty="0" smtClean="0"/>
              <a:t>TENDON </a:t>
            </a:r>
          </a:p>
          <a:p>
            <a:pPr>
              <a:lnSpc>
                <a:spcPct val="150000"/>
              </a:lnSpc>
            </a:pPr>
            <a:r>
              <a:rPr lang="en-US" sz="1400" b="1" dirty="0" smtClean="0"/>
              <a:t>NERVE </a:t>
            </a:r>
          </a:p>
          <a:p>
            <a:pPr>
              <a:lnSpc>
                <a:spcPct val="150000"/>
              </a:lnSpc>
            </a:pPr>
            <a:r>
              <a:rPr lang="en-US" sz="1400" b="1" dirty="0" smtClean="0"/>
              <a:t>BLOOD VESSEL </a:t>
            </a:r>
          </a:p>
          <a:p>
            <a:pPr>
              <a:lnSpc>
                <a:spcPct val="150000"/>
              </a:lnSpc>
            </a:pPr>
            <a:r>
              <a:rPr lang="en-US" sz="1400" b="1" dirty="0" smtClean="0"/>
              <a:t>CARTILAGE </a:t>
            </a:r>
          </a:p>
          <a:p>
            <a:pPr>
              <a:lnSpc>
                <a:spcPct val="150000"/>
              </a:lnSpc>
            </a:pPr>
            <a:r>
              <a:rPr lang="en-US" sz="1400" b="1" dirty="0" smtClean="0"/>
              <a:t>BONE </a:t>
            </a:r>
          </a:p>
          <a:p>
            <a:pPr>
              <a:lnSpc>
                <a:spcPct val="150000"/>
              </a:lnSpc>
            </a:pPr>
            <a:r>
              <a:rPr lang="en-US" sz="1400" b="1" dirty="0" smtClean="0"/>
              <a:t>MUCOSA </a:t>
            </a:r>
          </a:p>
          <a:p>
            <a:pPr>
              <a:lnSpc>
                <a:spcPct val="150000"/>
              </a:lnSpc>
            </a:pPr>
            <a:r>
              <a:rPr lang="en-US" sz="1400" b="1" dirty="0" smtClean="0"/>
              <a:t>ORGAN (OMENTUM, JEJUNUM) </a:t>
            </a:r>
          </a:p>
          <a:p>
            <a:pPr>
              <a:lnSpc>
                <a:spcPct val="150000"/>
              </a:lnSpc>
            </a:pPr>
            <a:r>
              <a:rPr lang="en-US" sz="1400" b="1" dirty="0" smtClean="0"/>
              <a:t>PARTS OF THE BODY (FINGER, HAND, FACE)</a:t>
            </a:r>
            <a:endParaRPr lang="en-US" sz="14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en-US" smtClean="0"/>
          </a:p>
        </p:txBody>
      </p:sp>
      <p:sp>
        <p:nvSpPr>
          <p:cNvPr id="14339" name="Rectangle 3"/>
          <p:cNvSpPr>
            <a:spLocks noGrp="1" noChangeArrowheads="1"/>
          </p:cNvSpPr>
          <p:nvPr>
            <p:ph type="body" sz="half" idx="1"/>
          </p:nvPr>
        </p:nvSpPr>
        <p:spPr/>
        <p:txBody>
          <a:bodyPr/>
          <a:lstStyle/>
          <a:p>
            <a:pPr eaLnBrk="1" hangingPunct="1"/>
            <a:endParaRPr lang="en-US" smtClean="0"/>
          </a:p>
        </p:txBody>
      </p:sp>
      <p:sp>
        <p:nvSpPr>
          <p:cNvPr id="14340" name="Rectangle 4"/>
          <p:cNvSpPr>
            <a:spLocks noGrp="1" noChangeArrowheads="1"/>
          </p:cNvSpPr>
          <p:nvPr>
            <p:ph type="body" sz="half" idx="2"/>
          </p:nvPr>
        </p:nvSpPr>
        <p:spPr/>
        <p:txBody>
          <a:bodyPr/>
          <a:lstStyle/>
          <a:p>
            <a:pPr eaLnBrk="1" hangingPunct="1"/>
            <a:endParaRPr lang="en-US" smtClean="0"/>
          </a:p>
        </p:txBody>
      </p:sp>
      <p:pic>
        <p:nvPicPr>
          <p:cNvPr id="14341"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14342" name="Rectangle 7"/>
          <p:cNvSpPr>
            <a:spLocks noChangeArrowheads="1"/>
          </p:cNvSpPr>
          <p:nvPr/>
        </p:nvSpPr>
        <p:spPr bwMode="auto">
          <a:xfrm>
            <a:off x="533400" y="1524000"/>
            <a:ext cx="8458200" cy="4684359"/>
          </a:xfrm>
          <a:prstGeom prst="rect">
            <a:avLst/>
          </a:prstGeom>
          <a:noFill/>
          <a:ln w="9525">
            <a:noFill/>
            <a:miter lim="800000"/>
            <a:headEnd/>
            <a:tailEnd/>
          </a:ln>
        </p:spPr>
        <p:txBody>
          <a:bodyPr>
            <a:spAutoFit/>
          </a:bodyPr>
          <a:lstStyle/>
          <a:p>
            <a:r>
              <a:rPr lang="sr-Latn-CS" sz="2400" b="1" dirty="0" smtClean="0"/>
              <a:t>Graft</a:t>
            </a:r>
            <a:endParaRPr lang="sr-Latn-CS" sz="2400" b="1" dirty="0"/>
          </a:p>
          <a:p>
            <a:endParaRPr lang="sr-Latn-CS" sz="2400" dirty="0">
              <a:latin typeface="Arial" charset="0"/>
            </a:endParaRPr>
          </a:p>
          <a:p>
            <a:endParaRPr lang="sr-Latn-CS" dirty="0">
              <a:latin typeface="Arial" charset="0"/>
            </a:endParaRPr>
          </a:p>
          <a:p>
            <a:pPr>
              <a:lnSpc>
                <a:spcPct val="120000"/>
              </a:lnSpc>
            </a:pPr>
            <a:r>
              <a:rPr lang="en-US" dirty="0" smtClean="0"/>
              <a:t>A TISSUE, ORGAN, OR PART OF THE BODY WHICH IS COMPLETELY SEPARATED FROM  PRIMARY LOCATION AND MOVED TO ANOTHER PART OF THE BODY, PERSON OR SPECIES, WHERE IT IS REVASCULARIZED</a:t>
            </a:r>
          </a:p>
          <a:p>
            <a:pPr>
              <a:lnSpc>
                <a:spcPct val="120000"/>
              </a:lnSpc>
            </a:pPr>
            <a:endParaRPr lang="sr-Latn-CS" dirty="0"/>
          </a:p>
          <a:p>
            <a:pPr>
              <a:lnSpc>
                <a:spcPct val="150000"/>
              </a:lnSpc>
              <a:buFontTx/>
              <a:buChar char="•"/>
            </a:pPr>
            <a:r>
              <a:rPr lang="en-US" dirty="0"/>
              <a:t> </a:t>
            </a:r>
            <a:r>
              <a:rPr lang="sr-Latn-CS" dirty="0" smtClean="0"/>
              <a:t>AUTO</a:t>
            </a:r>
            <a:r>
              <a:rPr lang="en-US" dirty="0" smtClean="0"/>
              <a:t>GRAFT</a:t>
            </a:r>
            <a:endParaRPr lang="sr-Latn-CS" dirty="0"/>
          </a:p>
          <a:p>
            <a:pPr>
              <a:lnSpc>
                <a:spcPct val="150000"/>
              </a:lnSpc>
              <a:buFontTx/>
              <a:buChar char="•"/>
            </a:pPr>
            <a:r>
              <a:rPr lang="sr-Latn-CS" dirty="0"/>
              <a:t> </a:t>
            </a:r>
            <a:r>
              <a:rPr lang="sr-Latn-CS" dirty="0" smtClean="0"/>
              <a:t>I</a:t>
            </a:r>
            <a:r>
              <a:rPr lang="en-US" dirty="0" smtClean="0"/>
              <a:t>S</a:t>
            </a:r>
            <a:r>
              <a:rPr lang="sr-Latn-CS" dirty="0" smtClean="0"/>
              <a:t>O</a:t>
            </a:r>
            <a:r>
              <a:rPr lang="en-US" dirty="0" smtClean="0"/>
              <a:t>GRAFT</a:t>
            </a:r>
            <a:endParaRPr lang="sr-Latn-CS" dirty="0"/>
          </a:p>
          <a:p>
            <a:pPr>
              <a:lnSpc>
                <a:spcPct val="150000"/>
              </a:lnSpc>
              <a:buFontTx/>
              <a:buChar char="•"/>
            </a:pPr>
            <a:r>
              <a:rPr lang="sr-Latn-CS" dirty="0"/>
              <a:t> </a:t>
            </a:r>
            <a:r>
              <a:rPr lang="en-US" dirty="0" smtClean="0"/>
              <a:t>ALLOGRAFT</a:t>
            </a:r>
            <a:r>
              <a:rPr lang="sr-Latn-CS" dirty="0" smtClean="0"/>
              <a:t> (</a:t>
            </a:r>
            <a:r>
              <a:rPr lang="en-US" dirty="0" smtClean="0"/>
              <a:t>HOMOGRAFT</a:t>
            </a:r>
            <a:r>
              <a:rPr lang="sr-Latn-CS" dirty="0" smtClean="0"/>
              <a:t>)</a:t>
            </a:r>
            <a:endParaRPr lang="sr-Latn-CS" dirty="0"/>
          </a:p>
          <a:p>
            <a:pPr>
              <a:lnSpc>
                <a:spcPct val="150000"/>
              </a:lnSpc>
              <a:buFontTx/>
              <a:buChar char="•"/>
            </a:pPr>
            <a:r>
              <a:rPr lang="sr-Latn-CS" dirty="0"/>
              <a:t> </a:t>
            </a:r>
            <a:r>
              <a:rPr lang="sr-Latn-CS" dirty="0" smtClean="0"/>
              <a:t>HETERO</a:t>
            </a:r>
            <a:r>
              <a:rPr lang="en-US" dirty="0" smtClean="0"/>
              <a:t>GRAFT</a:t>
            </a:r>
            <a:r>
              <a:rPr lang="sr-Latn-CS" dirty="0" smtClean="0"/>
              <a:t> (</a:t>
            </a:r>
            <a:r>
              <a:rPr lang="en-US" dirty="0" smtClean="0"/>
              <a:t>X</a:t>
            </a:r>
            <a:r>
              <a:rPr lang="sr-Latn-CS" dirty="0" smtClean="0"/>
              <a:t>ENO</a:t>
            </a:r>
            <a:r>
              <a:rPr lang="en-US" dirty="0" smtClean="0"/>
              <a:t>GRAFT</a:t>
            </a:r>
            <a:r>
              <a:rPr lang="sr-Latn-CS" dirty="0" smtClean="0"/>
              <a:t>)</a:t>
            </a:r>
            <a:endParaRPr lang="sr-Latn-CS" dirty="0"/>
          </a:p>
          <a:p>
            <a:pPr>
              <a:lnSpc>
                <a:spcPct val="120000"/>
              </a:lnSpc>
              <a:buFontTx/>
              <a:buChar char="•"/>
            </a:pPr>
            <a:endParaRPr lang="sr-Latn-CS" sz="2000" dirty="0"/>
          </a:p>
          <a:p>
            <a:endParaRPr lang="en-US" sz="1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endParaRPr lang="en-US" smtClean="0"/>
          </a:p>
        </p:txBody>
      </p:sp>
      <p:sp>
        <p:nvSpPr>
          <p:cNvPr id="15363" name="Rectangle 3"/>
          <p:cNvSpPr>
            <a:spLocks noGrp="1" noChangeArrowheads="1"/>
          </p:cNvSpPr>
          <p:nvPr>
            <p:ph type="body" sz="half" idx="1"/>
          </p:nvPr>
        </p:nvSpPr>
        <p:spPr/>
        <p:txBody>
          <a:bodyPr/>
          <a:lstStyle/>
          <a:p>
            <a:pPr eaLnBrk="1" hangingPunct="1"/>
            <a:endParaRPr lang="en-US" smtClean="0"/>
          </a:p>
        </p:txBody>
      </p:sp>
      <p:sp>
        <p:nvSpPr>
          <p:cNvPr id="15364" name="Rectangle 4"/>
          <p:cNvSpPr>
            <a:spLocks noGrp="1" noChangeArrowheads="1"/>
          </p:cNvSpPr>
          <p:nvPr>
            <p:ph type="body" sz="half" idx="2"/>
          </p:nvPr>
        </p:nvSpPr>
        <p:spPr/>
        <p:txBody>
          <a:bodyPr/>
          <a:lstStyle/>
          <a:p>
            <a:pPr eaLnBrk="1" hangingPunct="1"/>
            <a:endParaRPr lang="en-US" smtClean="0"/>
          </a:p>
        </p:txBody>
      </p:sp>
      <p:pic>
        <p:nvPicPr>
          <p:cNvPr id="15365"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15366" name="Rectangle 7"/>
          <p:cNvSpPr>
            <a:spLocks noChangeArrowheads="1"/>
          </p:cNvSpPr>
          <p:nvPr/>
        </p:nvSpPr>
        <p:spPr bwMode="auto">
          <a:xfrm>
            <a:off x="762000" y="1981200"/>
            <a:ext cx="6705600" cy="461665"/>
          </a:xfrm>
          <a:prstGeom prst="rect">
            <a:avLst/>
          </a:prstGeom>
          <a:noFill/>
          <a:ln w="9525">
            <a:noFill/>
            <a:miter lim="800000"/>
            <a:headEnd/>
            <a:tailEnd/>
          </a:ln>
        </p:spPr>
        <p:txBody>
          <a:bodyPr>
            <a:spAutoFit/>
          </a:bodyPr>
          <a:lstStyle/>
          <a:p>
            <a:pPr>
              <a:lnSpc>
                <a:spcPct val="120000"/>
              </a:lnSpc>
              <a:spcBef>
                <a:spcPct val="20000"/>
              </a:spcBef>
            </a:pPr>
            <a:r>
              <a:rPr lang="en-US" sz="2000" b="1" dirty="0" smtClean="0">
                <a:solidFill>
                  <a:schemeClr val="tx2"/>
                </a:solidFill>
              </a:rPr>
              <a:t>Complications </a:t>
            </a:r>
            <a:r>
              <a:rPr lang="sr-Latn-CS" sz="2000" b="1" dirty="0" smtClean="0">
                <a:solidFill>
                  <a:schemeClr val="tx2"/>
                </a:solidFill>
              </a:rPr>
              <a:t>of transplanting</a:t>
            </a:r>
            <a:endParaRPr lang="en-US" sz="2000" b="1" dirty="0">
              <a:solidFill>
                <a:schemeClr val="tx2"/>
              </a:solidFill>
            </a:endParaRPr>
          </a:p>
        </p:txBody>
      </p:sp>
      <p:sp>
        <p:nvSpPr>
          <p:cNvPr id="15368" name="Rectangle 9"/>
          <p:cNvSpPr>
            <a:spLocks noChangeArrowheads="1"/>
          </p:cNvSpPr>
          <p:nvPr/>
        </p:nvSpPr>
        <p:spPr bwMode="auto">
          <a:xfrm>
            <a:off x="762000" y="2971800"/>
            <a:ext cx="7239000" cy="967957"/>
          </a:xfrm>
          <a:prstGeom prst="rect">
            <a:avLst/>
          </a:prstGeom>
          <a:noFill/>
          <a:ln w="9525">
            <a:noFill/>
            <a:miter lim="800000"/>
            <a:headEnd/>
            <a:tailEnd/>
          </a:ln>
        </p:spPr>
        <p:txBody>
          <a:bodyPr>
            <a:spAutoFit/>
          </a:bodyPr>
          <a:lstStyle/>
          <a:p>
            <a:pPr>
              <a:lnSpc>
                <a:spcPct val="150000"/>
              </a:lnSpc>
              <a:buFontTx/>
              <a:buChar char="•"/>
            </a:pPr>
            <a:r>
              <a:rPr lang="sr-Latn-CS" sz="2000" dirty="0"/>
              <a:t> </a:t>
            </a:r>
            <a:r>
              <a:rPr lang="en-US" sz="2000" dirty="0" smtClean="0"/>
              <a:t>Immunological reaction and graft rejection </a:t>
            </a:r>
          </a:p>
          <a:p>
            <a:pPr>
              <a:lnSpc>
                <a:spcPct val="150000"/>
              </a:lnSpc>
              <a:buFontTx/>
              <a:buChar char="•"/>
            </a:pPr>
            <a:r>
              <a:rPr lang="en-US" sz="2000" dirty="0" smtClean="0"/>
              <a:t> Graft </a:t>
            </a:r>
            <a:r>
              <a:rPr lang="en-US" sz="2000" dirty="0" err="1" smtClean="0"/>
              <a:t>resorption</a:t>
            </a:r>
            <a:endParaRPr lang="en-US"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16387" name="Rectangle 3"/>
          <p:cNvSpPr>
            <a:spLocks noGrp="1" noChangeArrowheads="1"/>
          </p:cNvSpPr>
          <p:nvPr>
            <p:ph type="body" sz="half" idx="1"/>
          </p:nvPr>
        </p:nvSpPr>
        <p:spPr/>
        <p:txBody>
          <a:bodyPr/>
          <a:lstStyle/>
          <a:p>
            <a:pPr eaLnBrk="1" hangingPunct="1"/>
            <a:endParaRPr lang="en-US" smtClean="0"/>
          </a:p>
        </p:txBody>
      </p:sp>
      <p:sp>
        <p:nvSpPr>
          <p:cNvPr id="16388" name="Rectangle 4"/>
          <p:cNvSpPr>
            <a:spLocks noGrp="1" noChangeArrowheads="1"/>
          </p:cNvSpPr>
          <p:nvPr>
            <p:ph type="body" sz="half" idx="2"/>
          </p:nvPr>
        </p:nvSpPr>
        <p:spPr/>
        <p:txBody>
          <a:bodyPr/>
          <a:lstStyle/>
          <a:p>
            <a:pPr eaLnBrk="1" hangingPunct="1"/>
            <a:endParaRPr lang="en-US" smtClean="0"/>
          </a:p>
        </p:txBody>
      </p:sp>
      <p:pic>
        <p:nvPicPr>
          <p:cNvPr id="16389"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16391" name="Rectangle 10"/>
          <p:cNvSpPr>
            <a:spLocks noChangeArrowheads="1"/>
          </p:cNvSpPr>
          <p:nvPr/>
        </p:nvSpPr>
        <p:spPr bwMode="auto">
          <a:xfrm>
            <a:off x="533400" y="2057400"/>
            <a:ext cx="4572000" cy="2492990"/>
          </a:xfrm>
          <a:prstGeom prst="rect">
            <a:avLst/>
          </a:prstGeom>
          <a:noFill/>
          <a:ln w="9525">
            <a:noFill/>
            <a:miter lim="800000"/>
            <a:headEnd/>
            <a:tailEnd/>
          </a:ln>
        </p:spPr>
        <p:txBody>
          <a:bodyPr>
            <a:spAutoFit/>
          </a:bodyPr>
          <a:lstStyle/>
          <a:p>
            <a:r>
              <a:rPr lang="en-US" sz="2400" b="1" dirty="0" smtClean="0"/>
              <a:t>Skin grafts</a:t>
            </a:r>
            <a:endParaRPr lang="sr-Latn-CS" sz="2400" b="1" dirty="0"/>
          </a:p>
          <a:p>
            <a:endParaRPr lang="sr-Latn-CS" sz="2400" b="1" dirty="0"/>
          </a:p>
          <a:p>
            <a:r>
              <a:rPr lang="en-US" dirty="0" smtClean="0"/>
              <a:t>I   PARTIAL THICKNESS OF SKIN </a:t>
            </a:r>
          </a:p>
          <a:p>
            <a:pPr>
              <a:buFontTx/>
              <a:buChar char="-"/>
            </a:pPr>
            <a:r>
              <a:rPr lang="en-US" dirty="0" smtClean="0"/>
              <a:t>EPIDERMAL (THIN) - THIERSCH </a:t>
            </a:r>
          </a:p>
          <a:p>
            <a:pPr>
              <a:buFontTx/>
              <a:buChar char="-"/>
            </a:pPr>
            <a:r>
              <a:rPr lang="en-US" dirty="0" smtClean="0"/>
              <a:t> EPIDERMO-DERMAL (THICKER) - BLAIR </a:t>
            </a:r>
          </a:p>
          <a:p>
            <a:endParaRPr lang="en-US" dirty="0" smtClean="0"/>
          </a:p>
          <a:p>
            <a:endParaRPr lang="en-US" dirty="0" smtClean="0"/>
          </a:p>
          <a:p>
            <a:r>
              <a:rPr lang="en-US" dirty="0" smtClean="0"/>
              <a:t>II   FULL THICKNESS OF SKIN (WOLFE)</a:t>
            </a:r>
            <a:endParaRPr lang="en-US" dirty="0"/>
          </a:p>
        </p:txBody>
      </p:sp>
      <p:pic>
        <p:nvPicPr>
          <p:cNvPr id="16392" name="Picture 12" descr="1-s2_0-S0733863505704885-f007501"/>
          <p:cNvPicPr>
            <a:picLocks noChangeAspect="1" noChangeArrowheads="1"/>
          </p:cNvPicPr>
          <p:nvPr/>
        </p:nvPicPr>
        <p:blipFill>
          <a:blip r:embed="rId3" cstate="print">
            <a:lum contrast="10000"/>
          </a:blip>
          <a:srcRect/>
          <a:stretch>
            <a:fillRect/>
          </a:stretch>
        </p:blipFill>
        <p:spPr bwMode="auto">
          <a:xfrm>
            <a:off x="4800600" y="2057400"/>
            <a:ext cx="3573463"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17411" name="Rectangle 3"/>
          <p:cNvSpPr>
            <a:spLocks noGrp="1" noChangeArrowheads="1"/>
          </p:cNvSpPr>
          <p:nvPr>
            <p:ph type="body" sz="half" idx="1"/>
          </p:nvPr>
        </p:nvSpPr>
        <p:spPr/>
        <p:txBody>
          <a:bodyPr/>
          <a:lstStyle/>
          <a:p>
            <a:pPr eaLnBrk="1" hangingPunct="1"/>
            <a:endParaRPr lang="en-US" smtClean="0"/>
          </a:p>
        </p:txBody>
      </p:sp>
      <p:sp>
        <p:nvSpPr>
          <p:cNvPr id="17412" name="Rectangle 4"/>
          <p:cNvSpPr>
            <a:spLocks noGrp="1" noChangeArrowheads="1"/>
          </p:cNvSpPr>
          <p:nvPr>
            <p:ph type="body" sz="half" idx="2"/>
          </p:nvPr>
        </p:nvSpPr>
        <p:spPr/>
        <p:txBody>
          <a:bodyPr/>
          <a:lstStyle/>
          <a:p>
            <a:pPr eaLnBrk="1" hangingPunct="1"/>
            <a:endParaRPr lang="en-US" smtClean="0"/>
          </a:p>
        </p:txBody>
      </p:sp>
      <p:pic>
        <p:nvPicPr>
          <p:cNvPr id="1741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17415" name="Rectangle 8"/>
          <p:cNvSpPr>
            <a:spLocks noChangeArrowheads="1"/>
          </p:cNvSpPr>
          <p:nvPr/>
        </p:nvSpPr>
        <p:spPr bwMode="auto">
          <a:xfrm>
            <a:off x="685800" y="1600200"/>
            <a:ext cx="7467600" cy="830997"/>
          </a:xfrm>
          <a:prstGeom prst="rect">
            <a:avLst/>
          </a:prstGeom>
          <a:noFill/>
          <a:ln w="9525">
            <a:noFill/>
            <a:miter lim="800000"/>
            <a:headEnd/>
            <a:tailEnd/>
          </a:ln>
        </p:spPr>
        <p:txBody>
          <a:bodyPr>
            <a:spAutoFit/>
          </a:bodyPr>
          <a:lstStyle/>
          <a:p>
            <a:r>
              <a:rPr lang="en-US" sz="2400" dirty="0" smtClean="0"/>
              <a:t>Skin grafting instruments for harvest of partial thickness skin grafts (split-thickness skin graft - STSG)</a:t>
            </a:r>
            <a:endParaRPr lang="en-US" dirty="0"/>
          </a:p>
        </p:txBody>
      </p:sp>
      <p:pic>
        <p:nvPicPr>
          <p:cNvPr id="17416" name="Picture 10" descr="image7"/>
          <p:cNvPicPr>
            <a:picLocks noChangeAspect="1" noChangeArrowheads="1"/>
          </p:cNvPicPr>
          <p:nvPr/>
        </p:nvPicPr>
        <p:blipFill>
          <a:blip r:embed="rId3" cstate="print"/>
          <a:srcRect t="11392" r="50000" b="62392"/>
          <a:stretch>
            <a:fillRect/>
          </a:stretch>
        </p:blipFill>
        <p:spPr bwMode="auto">
          <a:xfrm>
            <a:off x="381000" y="2971800"/>
            <a:ext cx="4625975" cy="1822450"/>
          </a:xfrm>
          <a:prstGeom prst="rect">
            <a:avLst/>
          </a:prstGeom>
          <a:noFill/>
          <a:ln w="9525">
            <a:noFill/>
            <a:miter lim="800000"/>
            <a:headEnd/>
            <a:tailEnd/>
          </a:ln>
        </p:spPr>
      </p:pic>
      <p:pic>
        <p:nvPicPr>
          <p:cNvPr id="17417" name="Picture 11" descr="dermatome"/>
          <p:cNvPicPr>
            <a:picLocks noChangeAspect="1" noChangeArrowheads="1"/>
          </p:cNvPicPr>
          <p:nvPr/>
        </p:nvPicPr>
        <p:blipFill>
          <a:blip r:embed="rId4" cstate="print"/>
          <a:srcRect/>
          <a:stretch>
            <a:fillRect/>
          </a:stretch>
        </p:blipFill>
        <p:spPr bwMode="auto">
          <a:xfrm>
            <a:off x="5486400" y="2438400"/>
            <a:ext cx="3171825" cy="2740025"/>
          </a:xfrm>
          <a:prstGeom prst="rect">
            <a:avLst/>
          </a:prstGeom>
          <a:noFill/>
          <a:ln w="9525">
            <a:noFill/>
            <a:miter lim="800000"/>
            <a:headEnd/>
            <a:tailEnd/>
          </a:ln>
        </p:spPr>
      </p:pic>
      <p:sp>
        <p:nvSpPr>
          <p:cNvPr id="17418" name="Text Box 12"/>
          <p:cNvSpPr txBox="1">
            <a:spLocks noChangeArrowheads="1"/>
          </p:cNvSpPr>
          <p:nvPr/>
        </p:nvSpPr>
        <p:spPr bwMode="auto">
          <a:xfrm>
            <a:off x="822325" y="4913313"/>
            <a:ext cx="1442511" cy="369332"/>
          </a:xfrm>
          <a:prstGeom prst="rect">
            <a:avLst/>
          </a:prstGeom>
          <a:noFill/>
          <a:ln w="9525">
            <a:noFill/>
            <a:miter lim="800000"/>
            <a:headEnd/>
            <a:tailEnd/>
          </a:ln>
        </p:spPr>
        <p:txBody>
          <a:bodyPr wrap="none">
            <a:spAutoFit/>
          </a:bodyPr>
          <a:lstStyle/>
          <a:p>
            <a:r>
              <a:rPr lang="sr-Latn-CS" dirty="0"/>
              <a:t>Humby- </a:t>
            </a:r>
            <a:r>
              <a:rPr lang="en-US" dirty="0" smtClean="0"/>
              <a:t>knife</a:t>
            </a:r>
            <a:endParaRPr lang="en-US" dirty="0"/>
          </a:p>
        </p:txBody>
      </p:sp>
      <p:sp>
        <p:nvSpPr>
          <p:cNvPr id="17419" name="Text Box 13"/>
          <p:cNvSpPr txBox="1">
            <a:spLocks noChangeArrowheads="1"/>
          </p:cNvSpPr>
          <p:nvPr/>
        </p:nvSpPr>
        <p:spPr bwMode="auto">
          <a:xfrm>
            <a:off x="5638800" y="5334000"/>
            <a:ext cx="2918684" cy="369332"/>
          </a:xfrm>
          <a:prstGeom prst="rect">
            <a:avLst/>
          </a:prstGeom>
          <a:noFill/>
          <a:ln w="9525">
            <a:noFill/>
            <a:miter lim="800000"/>
            <a:headEnd/>
            <a:tailEnd/>
          </a:ln>
        </p:spPr>
        <p:txBody>
          <a:bodyPr wrap="none">
            <a:spAutoFit/>
          </a:bodyPr>
          <a:lstStyle/>
          <a:p>
            <a:r>
              <a:rPr lang="en-US" dirty="0" smtClean="0"/>
              <a:t>Electric powered dermatome</a:t>
            </a:r>
            <a:endParaRPr lang="en-US" dirty="0">
              <a:latin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18435" name="Rectangle 3"/>
          <p:cNvSpPr>
            <a:spLocks noGrp="1" noChangeArrowheads="1"/>
          </p:cNvSpPr>
          <p:nvPr>
            <p:ph type="body" sz="half" idx="1"/>
          </p:nvPr>
        </p:nvSpPr>
        <p:spPr/>
        <p:txBody>
          <a:bodyPr/>
          <a:lstStyle/>
          <a:p>
            <a:pPr eaLnBrk="1" hangingPunct="1"/>
            <a:endParaRPr lang="en-US" smtClean="0"/>
          </a:p>
        </p:txBody>
      </p:sp>
      <p:sp>
        <p:nvSpPr>
          <p:cNvPr id="18436" name="Rectangle 4"/>
          <p:cNvSpPr>
            <a:spLocks noGrp="1" noChangeArrowheads="1"/>
          </p:cNvSpPr>
          <p:nvPr>
            <p:ph type="body" sz="half" idx="2"/>
          </p:nvPr>
        </p:nvSpPr>
        <p:spPr/>
        <p:txBody>
          <a:bodyPr/>
          <a:lstStyle/>
          <a:p>
            <a:pPr eaLnBrk="1" hangingPunct="1"/>
            <a:endParaRPr lang="en-US" smtClean="0"/>
          </a:p>
        </p:txBody>
      </p:sp>
      <p:pic>
        <p:nvPicPr>
          <p:cNvPr id="18437"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pic>
        <p:nvPicPr>
          <p:cNvPr id="18438" name="Picture 13" descr="05df91ad32328d3ce2c03831dfab62e5"/>
          <p:cNvPicPr>
            <a:picLocks noChangeAspect="1" noChangeArrowheads="1"/>
          </p:cNvPicPr>
          <p:nvPr/>
        </p:nvPicPr>
        <p:blipFill>
          <a:blip r:embed="rId3" cstate="print"/>
          <a:srcRect/>
          <a:stretch>
            <a:fillRect/>
          </a:stretch>
        </p:blipFill>
        <p:spPr bwMode="auto">
          <a:xfrm>
            <a:off x="4419600" y="2667000"/>
            <a:ext cx="3810000" cy="2495550"/>
          </a:xfrm>
          <a:prstGeom prst="rect">
            <a:avLst/>
          </a:prstGeom>
          <a:noFill/>
          <a:ln w="9525">
            <a:noFill/>
            <a:miter lim="800000"/>
            <a:headEnd/>
            <a:tailEnd/>
          </a:ln>
        </p:spPr>
      </p:pic>
      <p:pic>
        <p:nvPicPr>
          <p:cNvPr id="18439" name="Picture 14" descr="img-0069"/>
          <p:cNvPicPr>
            <a:picLocks noChangeAspect="1" noChangeArrowheads="1"/>
          </p:cNvPicPr>
          <p:nvPr/>
        </p:nvPicPr>
        <p:blipFill>
          <a:blip r:embed="rId4" cstate="print">
            <a:lum contrast="10000"/>
          </a:blip>
          <a:srcRect t="2783"/>
          <a:stretch>
            <a:fillRect/>
          </a:stretch>
        </p:blipFill>
        <p:spPr bwMode="auto">
          <a:xfrm>
            <a:off x="803275" y="914400"/>
            <a:ext cx="2949575" cy="5324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19459" name="Rectangle 3"/>
          <p:cNvSpPr>
            <a:spLocks noGrp="1" noChangeArrowheads="1"/>
          </p:cNvSpPr>
          <p:nvPr>
            <p:ph type="body" sz="half" idx="1"/>
          </p:nvPr>
        </p:nvSpPr>
        <p:spPr/>
        <p:txBody>
          <a:bodyPr/>
          <a:lstStyle/>
          <a:p>
            <a:pPr eaLnBrk="1" hangingPunct="1"/>
            <a:endParaRPr lang="en-US" smtClean="0"/>
          </a:p>
        </p:txBody>
      </p:sp>
      <p:sp>
        <p:nvSpPr>
          <p:cNvPr id="19460" name="Rectangle 4"/>
          <p:cNvSpPr>
            <a:spLocks noGrp="1" noChangeArrowheads="1"/>
          </p:cNvSpPr>
          <p:nvPr>
            <p:ph type="body" sz="half" idx="2"/>
          </p:nvPr>
        </p:nvSpPr>
        <p:spPr/>
        <p:txBody>
          <a:bodyPr/>
          <a:lstStyle/>
          <a:p>
            <a:pPr eaLnBrk="1" hangingPunct="1"/>
            <a:endParaRPr lang="en-US" smtClean="0"/>
          </a:p>
        </p:txBody>
      </p:sp>
      <p:pic>
        <p:nvPicPr>
          <p:cNvPr id="19461"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19463" name="Rectangle 8"/>
          <p:cNvSpPr>
            <a:spLocks noChangeArrowheads="1"/>
          </p:cNvSpPr>
          <p:nvPr/>
        </p:nvSpPr>
        <p:spPr bwMode="auto">
          <a:xfrm>
            <a:off x="838200" y="1447800"/>
            <a:ext cx="5181600" cy="1015663"/>
          </a:xfrm>
          <a:prstGeom prst="rect">
            <a:avLst/>
          </a:prstGeom>
          <a:noFill/>
          <a:ln w="9525">
            <a:noFill/>
            <a:miter lim="800000"/>
            <a:headEnd/>
            <a:tailEnd/>
          </a:ln>
        </p:spPr>
        <p:txBody>
          <a:bodyPr>
            <a:spAutoFit/>
          </a:bodyPr>
          <a:lstStyle/>
          <a:p>
            <a:r>
              <a:rPr lang="en-US" sz="2000" b="1" dirty="0" smtClean="0"/>
              <a:t>Skin graft</a:t>
            </a:r>
            <a:endParaRPr lang="sr-Latn-CS" sz="2000" b="1" dirty="0"/>
          </a:p>
          <a:p>
            <a:endParaRPr lang="en-US" sz="2000" b="1" dirty="0" smtClean="0"/>
          </a:p>
          <a:p>
            <a:r>
              <a:rPr lang="en-US" sz="2000" b="1" dirty="0" smtClean="0"/>
              <a:t>DONOR SITES</a:t>
            </a:r>
            <a:endParaRPr lang="sr-Latn-CS" sz="2000" b="1" dirty="0"/>
          </a:p>
        </p:txBody>
      </p:sp>
      <p:sp>
        <p:nvSpPr>
          <p:cNvPr id="19464" name="Rectangle 12"/>
          <p:cNvSpPr>
            <a:spLocks noChangeArrowheads="1"/>
          </p:cNvSpPr>
          <p:nvPr/>
        </p:nvSpPr>
        <p:spPr bwMode="auto">
          <a:xfrm>
            <a:off x="304800" y="2438400"/>
            <a:ext cx="4572000" cy="2917722"/>
          </a:xfrm>
          <a:prstGeom prst="rect">
            <a:avLst/>
          </a:prstGeom>
          <a:noFill/>
          <a:ln w="9525">
            <a:noFill/>
            <a:miter lim="800000"/>
            <a:headEnd/>
            <a:tailEnd/>
          </a:ln>
        </p:spPr>
        <p:txBody>
          <a:bodyPr>
            <a:spAutoFit/>
          </a:bodyPr>
          <a:lstStyle/>
          <a:p>
            <a:endParaRPr lang="sr-Latn-CS" u="sng" dirty="0">
              <a:latin typeface="Arial" charset="0"/>
            </a:endParaRPr>
          </a:p>
          <a:p>
            <a:r>
              <a:rPr lang="en-US" b="1" u="sng" dirty="0" smtClean="0"/>
              <a:t>S</a:t>
            </a:r>
            <a:r>
              <a:rPr lang="sr-Latn-CS" b="1" u="sng" dirty="0" smtClean="0"/>
              <a:t>plit </a:t>
            </a:r>
            <a:r>
              <a:rPr lang="sr-Latn-CS" b="1" u="sng" dirty="0" smtClean="0"/>
              <a:t>thickness skin graft(STSG</a:t>
            </a:r>
            <a:r>
              <a:rPr lang="sr-Latn-CS" b="1" u="sng" dirty="0"/>
              <a:t>)</a:t>
            </a:r>
          </a:p>
          <a:p>
            <a:endParaRPr lang="sr-Latn-CS" b="1" dirty="0"/>
          </a:p>
          <a:p>
            <a:pPr>
              <a:lnSpc>
                <a:spcPct val="120000"/>
              </a:lnSpc>
            </a:pPr>
            <a:r>
              <a:rPr lang="en-US" dirty="0" smtClean="0"/>
              <a:t>THIGH </a:t>
            </a:r>
          </a:p>
          <a:p>
            <a:pPr>
              <a:lnSpc>
                <a:spcPct val="120000"/>
              </a:lnSpc>
            </a:pPr>
            <a:r>
              <a:rPr lang="en-US" dirty="0" smtClean="0"/>
              <a:t>UPPER ARM </a:t>
            </a:r>
          </a:p>
          <a:p>
            <a:pPr>
              <a:lnSpc>
                <a:spcPct val="120000"/>
              </a:lnSpc>
            </a:pPr>
            <a:r>
              <a:rPr lang="en-US" dirty="0" smtClean="0"/>
              <a:t>GLUTEAL REGION</a:t>
            </a:r>
          </a:p>
          <a:p>
            <a:pPr>
              <a:lnSpc>
                <a:spcPct val="120000"/>
              </a:lnSpc>
            </a:pPr>
            <a:endParaRPr lang="en-US" b="1" dirty="0"/>
          </a:p>
          <a:p>
            <a:pPr>
              <a:lnSpc>
                <a:spcPct val="120000"/>
              </a:lnSpc>
            </a:pPr>
            <a:r>
              <a:rPr lang="en-US" dirty="0" smtClean="0"/>
              <a:t>Donor site- healing by </a:t>
            </a:r>
            <a:r>
              <a:rPr lang="en-US" dirty="0" err="1" smtClean="0"/>
              <a:t>epithelialization</a:t>
            </a:r>
            <a:endParaRPr lang="en-US" dirty="0" smtClean="0"/>
          </a:p>
          <a:p>
            <a:pPr>
              <a:lnSpc>
                <a:spcPct val="120000"/>
              </a:lnSpc>
            </a:pPr>
            <a:endParaRPr lang="en-US" b="1" dirty="0"/>
          </a:p>
        </p:txBody>
      </p:sp>
      <p:sp>
        <p:nvSpPr>
          <p:cNvPr id="19465" name="Rectangle 13"/>
          <p:cNvSpPr>
            <a:spLocks noChangeArrowheads="1"/>
          </p:cNvSpPr>
          <p:nvPr/>
        </p:nvSpPr>
        <p:spPr bwMode="auto">
          <a:xfrm>
            <a:off x="4876800" y="2667000"/>
            <a:ext cx="4572000" cy="2973122"/>
          </a:xfrm>
          <a:prstGeom prst="rect">
            <a:avLst/>
          </a:prstGeom>
          <a:noFill/>
          <a:ln w="9525">
            <a:noFill/>
            <a:miter lim="800000"/>
            <a:headEnd/>
            <a:tailEnd/>
          </a:ln>
        </p:spPr>
        <p:txBody>
          <a:bodyPr>
            <a:spAutoFit/>
          </a:bodyPr>
          <a:lstStyle/>
          <a:p>
            <a:r>
              <a:rPr lang="en-US" b="1" u="sng" dirty="0" smtClean="0"/>
              <a:t>F</a:t>
            </a:r>
            <a:r>
              <a:rPr lang="sr-Latn-CS" b="1" u="sng" dirty="0" smtClean="0"/>
              <a:t>ull </a:t>
            </a:r>
            <a:r>
              <a:rPr lang="sr-Latn-CS" b="1" u="sng" dirty="0" smtClean="0"/>
              <a:t>thickness skin graft(WTSG</a:t>
            </a:r>
            <a:r>
              <a:rPr lang="sr-Latn-CS" b="1" u="sng" dirty="0"/>
              <a:t>)</a:t>
            </a:r>
          </a:p>
          <a:p>
            <a:endParaRPr lang="sr-Latn-CS" b="1" u="sng" dirty="0"/>
          </a:p>
          <a:p>
            <a:pPr>
              <a:lnSpc>
                <a:spcPct val="120000"/>
              </a:lnSpc>
            </a:pPr>
            <a:r>
              <a:rPr lang="en-US" dirty="0" smtClean="0"/>
              <a:t>RETROAURICULAR</a:t>
            </a:r>
          </a:p>
          <a:p>
            <a:pPr>
              <a:lnSpc>
                <a:spcPct val="120000"/>
              </a:lnSpc>
            </a:pPr>
            <a:r>
              <a:rPr lang="en-US" dirty="0" smtClean="0"/>
              <a:t>SUPRACLAVICULAR</a:t>
            </a:r>
          </a:p>
          <a:p>
            <a:pPr>
              <a:lnSpc>
                <a:spcPct val="120000"/>
              </a:lnSpc>
            </a:pPr>
            <a:r>
              <a:rPr lang="en-US" dirty="0" smtClean="0"/>
              <a:t>UPPER EYELID </a:t>
            </a:r>
          </a:p>
          <a:p>
            <a:pPr>
              <a:lnSpc>
                <a:spcPct val="120000"/>
              </a:lnSpc>
            </a:pPr>
            <a:r>
              <a:rPr lang="en-US" dirty="0" smtClean="0"/>
              <a:t>WRIST </a:t>
            </a:r>
          </a:p>
          <a:p>
            <a:pPr>
              <a:lnSpc>
                <a:spcPct val="120000"/>
              </a:lnSpc>
            </a:pPr>
            <a:r>
              <a:rPr lang="en-US" dirty="0" smtClean="0"/>
              <a:t>INGVINUM</a:t>
            </a:r>
            <a:endParaRPr lang="sr-Latn-CS" b="1" dirty="0"/>
          </a:p>
          <a:p>
            <a:pPr>
              <a:lnSpc>
                <a:spcPct val="120000"/>
              </a:lnSpc>
            </a:pPr>
            <a:endParaRPr lang="en-US" b="1" dirty="0" smtClean="0"/>
          </a:p>
          <a:p>
            <a:pPr>
              <a:lnSpc>
                <a:spcPct val="120000"/>
              </a:lnSpc>
            </a:pPr>
            <a:r>
              <a:rPr lang="sr-Latn-CS" b="1" dirty="0" smtClean="0"/>
              <a:t>- </a:t>
            </a:r>
            <a:r>
              <a:rPr lang="en-US" dirty="0" smtClean="0"/>
              <a:t>The donor site must be sutured</a:t>
            </a:r>
            <a:endParaRPr lang="en-US" b="1" dirty="0"/>
          </a:p>
        </p:txBody>
      </p:sp>
      <p:sp>
        <p:nvSpPr>
          <p:cNvPr id="19466" name="Line 14"/>
          <p:cNvSpPr>
            <a:spLocks noChangeShapeType="1"/>
          </p:cNvSpPr>
          <p:nvPr/>
        </p:nvSpPr>
        <p:spPr bwMode="auto">
          <a:xfrm>
            <a:off x="4800600" y="2667000"/>
            <a:ext cx="0" cy="2895600"/>
          </a:xfrm>
          <a:prstGeom prst="line">
            <a:avLst/>
          </a:prstGeom>
          <a:noFill/>
          <a:ln w="952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20483" name="Rectangle 3"/>
          <p:cNvSpPr>
            <a:spLocks noGrp="1" noChangeArrowheads="1"/>
          </p:cNvSpPr>
          <p:nvPr>
            <p:ph type="body" sz="half" idx="1"/>
          </p:nvPr>
        </p:nvSpPr>
        <p:spPr/>
        <p:txBody>
          <a:bodyPr/>
          <a:lstStyle/>
          <a:p>
            <a:pPr eaLnBrk="1" hangingPunct="1"/>
            <a:endParaRPr lang="en-US" smtClean="0"/>
          </a:p>
        </p:txBody>
      </p:sp>
      <p:sp>
        <p:nvSpPr>
          <p:cNvPr id="20484" name="Rectangle 4"/>
          <p:cNvSpPr>
            <a:spLocks noGrp="1" noChangeArrowheads="1"/>
          </p:cNvSpPr>
          <p:nvPr>
            <p:ph type="body" sz="half" idx="2"/>
          </p:nvPr>
        </p:nvSpPr>
        <p:spPr/>
        <p:txBody>
          <a:bodyPr/>
          <a:lstStyle/>
          <a:p>
            <a:pPr eaLnBrk="1" hangingPunct="1"/>
            <a:endParaRPr lang="en-US" smtClean="0"/>
          </a:p>
        </p:txBody>
      </p:sp>
      <p:pic>
        <p:nvPicPr>
          <p:cNvPr id="20485"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20487" name="Rectangle 8"/>
          <p:cNvSpPr>
            <a:spLocks noChangeArrowheads="1"/>
          </p:cNvSpPr>
          <p:nvPr/>
        </p:nvSpPr>
        <p:spPr bwMode="auto">
          <a:xfrm>
            <a:off x="4038600" y="2819400"/>
            <a:ext cx="4724400" cy="1292662"/>
          </a:xfrm>
          <a:prstGeom prst="rect">
            <a:avLst/>
          </a:prstGeom>
          <a:noFill/>
          <a:ln w="9525">
            <a:noFill/>
            <a:miter lim="800000"/>
            <a:headEnd/>
            <a:tailEnd/>
          </a:ln>
        </p:spPr>
        <p:txBody>
          <a:bodyPr>
            <a:spAutoFit/>
          </a:bodyPr>
          <a:lstStyle/>
          <a:p>
            <a:r>
              <a:rPr lang="en-US" dirty="0" smtClean="0"/>
              <a:t>to be accepted</a:t>
            </a:r>
          </a:p>
          <a:p>
            <a:endParaRPr lang="sr-Latn-CS" b="1" dirty="0"/>
          </a:p>
          <a:p>
            <a:r>
              <a:rPr lang="en-US" dirty="0" smtClean="0"/>
              <a:t>PRESERVED CAPILLARY CIRCULATION (</a:t>
            </a:r>
            <a:r>
              <a:rPr lang="en-US" dirty="0" smtClean="0"/>
              <a:t>fresh excised </a:t>
            </a:r>
            <a:r>
              <a:rPr lang="en-US" dirty="0" smtClean="0"/>
              <a:t>wound or granulation surface)</a:t>
            </a:r>
            <a:endParaRPr lang="sr-Latn-CS" sz="2400" b="1" dirty="0"/>
          </a:p>
        </p:txBody>
      </p:sp>
      <p:sp>
        <p:nvSpPr>
          <p:cNvPr id="20488" name="Rectangle 10"/>
          <p:cNvSpPr>
            <a:spLocks noChangeArrowheads="1"/>
          </p:cNvSpPr>
          <p:nvPr/>
        </p:nvSpPr>
        <p:spPr bwMode="auto">
          <a:xfrm>
            <a:off x="457200" y="2819400"/>
            <a:ext cx="3657600" cy="923330"/>
          </a:xfrm>
          <a:prstGeom prst="rect">
            <a:avLst/>
          </a:prstGeom>
          <a:noFill/>
          <a:ln w="9525">
            <a:noFill/>
            <a:miter lim="800000"/>
            <a:headEnd/>
            <a:tailEnd/>
          </a:ln>
        </p:spPr>
        <p:txBody>
          <a:bodyPr wrap="square">
            <a:spAutoFit/>
          </a:bodyPr>
          <a:lstStyle/>
          <a:p>
            <a:r>
              <a:rPr lang="en-US" dirty="0" smtClean="0"/>
              <a:t>INDICATION</a:t>
            </a:r>
          </a:p>
          <a:p>
            <a:endParaRPr lang="en-US" dirty="0" smtClean="0"/>
          </a:p>
          <a:p>
            <a:r>
              <a:rPr lang="en-US" dirty="0" smtClean="0"/>
              <a:t>DEFECT OF SKIN OR MUCOSA</a:t>
            </a:r>
            <a:endParaRPr lang="en-US" b="1" dirty="0"/>
          </a:p>
        </p:txBody>
      </p:sp>
      <p:sp>
        <p:nvSpPr>
          <p:cNvPr id="20489" name="Rectangle 11"/>
          <p:cNvSpPr>
            <a:spLocks noChangeArrowheads="1"/>
          </p:cNvSpPr>
          <p:nvPr/>
        </p:nvSpPr>
        <p:spPr bwMode="auto">
          <a:xfrm>
            <a:off x="2895600" y="1981200"/>
            <a:ext cx="2743200" cy="396875"/>
          </a:xfrm>
          <a:prstGeom prst="rect">
            <a:avLst/>
          </a:prstGeom>
          <a:noFill/>
          <a:ln w="9525">
            <a:noFill/>
            <a:miter lim="800000"/>
            <a:headEnd/>
            <a:tailEnd/>
          </a:ln>
        </p:spPr>
        <p:txBody>
          <a:bodyPr>
            <a:spAutoFit/>
          </a:bodyPr>
          <a:lstStyle/>
          <a:p>
            <a:r>
              <a:rPr lang="en-US" sz="2000" b="1" dirty="0" smtClean="0"/>
              <a:t>Skin </a:t>
            </a:r>
            <a:r>
              <a:rPr lang="en-US" sz="2000" b="1" dirty="0" smtClean="0"/>
              <a:t>grafting</a:t>
            </a:r>
            <a:endParaRPr lang="sr-Latn-CS" sz="2000" b="1" dirty="0"/>
          </a:p>
        </p:txBody>
      </p:sp>
      <p:cxnSp>
        <p:nvCxnSpPr>
          <p:cNvPr id="10" name="Straight Connector 9"/>
          <p:cNvCxnSpPr/>
          <p:nvPr/>
        </p:nvCxnSpPr>
        <p:spPr>
          <a:xfrm>
            <a:off x="3733800" y="2819400"/>
            <a:ext cx="0" cy="1447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hankful-slide"/>
          <p:cNvPicPr>
            <a:picLocks noGrp="1" noChangeAspect="1" noChangeArrowheads="1"/>
          </p:cNvPicPr>
          <p:nvPr>
            <p:ph/>
          </p:nvPr>
        </p:nvPicPr>
        <p:blipFill>
          <a:blip r:embed="rId2" cstate="print"/>
          <a:srcRect/>
          <a:stretch>
            <a:fillRect/>
          </a:stretch>
        </p:blipFill>
        <p:spPr>
          <a:xfrm>
            <a:off x="0" y="0"/>
            <a:ext cx="9144000" cy="6858000"/>
          </a:xfrm>
          <a:noFill/>
        </p:spPr>
      </p:pic>
      <p:sp>
        <p:nvSpPr>
          <p:cNvPr id="3075" name="Rectangle 4"/>
          <p:cNvSpPr>
            <a:spLocks noChangeArrowheads="1"/>
          </p:cNvSpPr>
          <p:nvPr/>
        </p:nvSpPr>
        <p:spPr bwMode="auto">
          <a:xfrm>
            <a:off x="533400" y="2438400"/>
            <a:ext cx="7772400" cy="2369880"/>
          </a:xfrm>
          <a:prstGeom prst="rect">
            <a:avLst/>
          </a:prstGeom>
          <a:noFill/>
          <a:ln w="9525">
            <a:noFill/>
            <a:miter lim="800000"/>
            <a:headEnd/>
            <a:tailEnd/>
          </a:ln>
        </p:spPr>
        <p:txBody>
          <a:bodyPr>
            <a:spAutoFit/>
          </a:bodyPr>
          <a:lstStyle/>
          <a:p>
            <a:pPr algn="just">
              <a:lnSpc>
                <a:spcPct val="120000"/>
              </a:lnSpc>
              <a:spcBef>
                <a:spcPct val="20000"/>
              </a:spcBef>
            </a:pPr>
            <a:r>
              <a:rPr lang="en-US" sz="2000" dirty="0" smtClean="0"/>
              <a:t>DISCIPLINE OF SURGERY </a:t>
            </a:r>
            <a:r>
              <a:rPr lang="en-US" sz="2000" dirty="0"/>
              <a:t>DEALING WITH THE TREATMENT OF CONGENITAL OR ACQUIRED DEFECTS AND DEFORMITIES OF THE SKIN AND THE MUSCULO-SKELETAL </a:t>
            </a:r>
            <a:r>
              <a:rPr lang="en-US" sz="2000" dirty="0" smtClean="0"/>
              <a:t>SYSTEM</a:t>
            </a:r>
          </a:p>
          <a:p>
            <a:pPr algn="just">
              <a:lnSpc>
                <a:spcPct val="120000"/>
              </a:lnSpc>
              <a:spcBef>
                <a:spcPct val="20000"/>
              </a:spcBef>
            </a:pPr>
            <a:endParaRPr lang="en-US" sz="2000" dirty="0"/>
          </a:p>
          <a:p>
            <a:pPr>
              <a:lnSpc>
                <a:spcPct val="120000"/>
              </a:lnSpc>
              <a:spcBef>
                <a:spcPct val="20000"/>
              </a:spcBef>
            </a:pPr>
            <a:r>
              <a:rPr lang="sr-Latn-CS" sz="2000" i="1" dirty="0"/>
              <a:t>PLASTICOS</a:t>
            </a:r>
            <a:r>
              <a:rPr lang="sr-Latn-CS" sz="2000" dirty="0"/>
              <a:t> (gr</a:t>
            </a:r>
            <a:r>
              <a:rPr lang="en-US" sz="2000" dirty="0"/>
              <a:t>. </a:t>
            </a:r>
            <a:r>
              <a:rPr lang="el-GR" sz="2000" dirty="0"/>
              <a:t>πλαστική (τέχνη)</a:t>
            </a:r>
            <a:r>
              <a:rPr lang="sr-Latn-CS" sz="2000" dirty="0"/>
              <a:t>= </a:t>
            </a:r>
            <a:r>
              <a:rPr lang="en-US" sz="2000" dirty="0"/>
              <a:t>shaping</a:t>
            </a:r>
          </a:p>
          <a:p>
            <a:endParaRPr lang="en-US" sz="2000" dirty="0"/>
          </a:p>
        </p:txBody>
      </p:sp>
      <p:pic>
        <p:nvPicPr>
          <p:cNvPr id="3077" name="Picture 6" descr="banerg_n_21010"/>
          <p:cNvPicPr>
            <a:picLocks noChangeAspect="1" noChangeArrowheads="1"/>
          </p:cNvPicPr>
          <p:nvPr/>
        </p:nvPicPr>
        <p:blipFill>
          <a:blip r:embed="rId3" cstate="print"/>
          <a:srcRect l="34715" t="44171"/>
          <a:stretch>
            <a:fillRect/>
          </a:stretch>
        </p:blipFill>
        <p:spPr bwMode="auto">
          <a:xfrm>
            <a:off x="0" y="533400"/>
            <a:ext cx="3894138" cy="547688"/>
          </a:xfrm>
          <a:prstGeom prst="rect">
            <a:avLst/>
          </a:prstGeom>
          <a:noFill/>
          <a:ln w="9525">
            <a:noFill/>
            <a:miter lim="800000"/>
            <a:headEnd/>
            <a:tailEnd/>
          </a:ln>
        </p:spPr>
      </p:pic>
      <p:sp>
        <p:nvSpPr>
          <p:cNvPr id="6" name="Rectangle 7"/>
          <p:cNvSpPr>
            <a:spLocks noChangeArrowheads="1"/>
          </p:cNvSpPr>
          <p:nvPr/>
        </p:nvSpPr>
        <p:spPr bwMode="auto">
          <a:xfrm>
            <a:off x="4038600" y="685800"/>
            <a:ext cx="4289188" cy="461665"/>
          </a:xfrm>
          <a:prstGeom prst="rect">
            <a:avLst/>
          </a:prstGeom>
          <a:noFill/>
          <a:ln w="9525">
            <a:noFill/>
            <a:miter lim="800000"/>
            <a:headEnd/>
            <a:tailEnd/>
          </a:ln>
        </p:spPr>
        <p:txBody>
          <a:bodyPr wrap="none">
            <a:spAutoFit/>
          </a:bodyPr>
          <a:lstStyle/>
          <a:p>
            <a:r>
              <a:rPr lang="en-US" sz="2400" dirty="0"/>
              <a:t>Basic principles of plastic surgery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21507" name="Rectangle 3"/>
          <p:cNvSpPr>
            <a:spLocks noGrp="1" noChangeArrowheads="1"/>
          </p:cNvSpPr>
          <p:nvPr>
            <p:ph type="body" sz="half" idx="1"/>
          </p:nvPr>
        </p:nvSpPr>
        <p:spPr/>
        <p:txBody>
          <a:bodyPr/>
          <a:lstStyle/>
          <a:p>
            <a:pPr eaLnBrk="1" hangingPunct="1"/>
            <a:endParaRPr lang="en-US" smtClean="0"/>
          </a:p>
        </p:txBody>
      </p:sp>
      <p:sp>
        <p:nvSpPr>
          <p:cNvPr id="21508" name="Rectangle 4"/>
          <p:cNvSpPr>
            <a:spLocks noGrp="1" noChangeArrowheads="1"/>
          </p:cNvSpPr>
          <p:nvPr>
            <p:ph type="body" sz="half" idx="2"/>
          </p:nvPr>
        </p:nvSpPr>
        <p:spPr/>
        <p:txBody>
          <a:bodyPr/>
          <a:lstStyle/>
          <a:p>
            <a:pPr eaLnBrk="1" hangingPunct="1"/>
            <a:endParaRPr lang="en-US" smtClean="0"/>
          </a:p>
        </p:txBody>
      </p:sp>
      <p:pic>
        <p:nvPicPr>
          <p:cNvPr id="21509"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21511" name="Rectangle 10"/>
          <p:cNvSpPr>
            <a:spLocks noChangeArrowheads="1"/>
          </p:cNvSpPr>
          <p:nvPr/>
        </p:nvSpPr>
        <p:spPr bwMode="auto">
          <a:xfrm>
            <a:off x="762000" y="1600200"/>
            <a:ext cx="3886200" cy="1015663"/>
          </a:xfrm>
          <a:prstGeom prst="rect">
            <a:avLst/>
          </a:prstGeom>
          <a:noFill/>
          <a:ln w="9525">
            <a:noFill/>
            <a:miter lim="800000"/>
            <a:headEnd/>
            <a:tailEnd/>
          </a:ln>
        </p:spPr>
        <p:txBody>
          <a:bodyPr>
            <a:spAutoFit/>
          </a:bodyPr>
          <a:lstStyle/>
          <a:p>
            <a:r>
              <a:rPr lang="en-US" sz="2000" dirty="0" smtClean="0"/>
              <a:t>Skin transplantation </a:t>
            </a:r>
          </a:p>
          <a:p>
            <a:endParaRPr lang="en-US" sz="2000" dirty="0" smtClean="0"/>
          </a:p>
          <a:p>
            <a:r>
              <a:rPr lang="en-US" sz="2000" dirty="0" smtClean="0"/>
              <a:t>ETIOLOGY OF SKIN DEFECTS</a:t>
            </a:r>
            <a:endParaRPr lang="sr-Latn-CS" sz="2000" b="1" dirty="0"/>
          </a:p>
        </p:txBody>
      </p:sp>
      <p:sp>
        <p:nvSpPr>
          <p:cNvPr id="21512" name="Rectangle 11"/>
          <p:cNvSpPr>
            <a:spLocks noChangeArrowheads="1"/>
          </p:cNvSpPr>
          <p:nvPr/>
        </p:nvSpPr>
        <p:spPr bwMode="auto">
          <a:xfrm>
            <a:off x="533400" y="2819400"/>
            <a:ext cx="4572000" cy="2973122"/>
          </a:xfrm>
          <a:prstGeom prst="rect">
            <a:avLst/>
          </a:prstGeom>
          <a:noFill/>
          <a:ln w="9525">
            <a:noFill/>
            <a:miter lim="800000"/>
            <a:headEnd/>
            <a:tailEnd/>
          </a:ln>
        </p:spPr>
        <p:txBody>
          <a:bodyPr>
            <a:spAutoFit/>
          </a:bodyPr>
          <a:lstStyle/>
          <a:p>
            <a:pPr marL="342900" indent="-342900">
              <a:lnSpc>
                <a:spcPct val="130000"/>
              </a:lnSpc>
              <a:buFontTx/>
              <a:buChar char="•"/>
            </a:pPr>
            <a:r>
              <a:rPr lang="en-US" dirty="0" smtClean="0"/>
              <a:t>CONGENITAL </a:t>
            </a:r>
            <a:r>
              <a:rPr lang="en-US" dirty="0" smtClean="0"/>
              <a:t> ANOMALY </a:t>
            </a:r>
            <a:r>
              <a:rPr lang="en-US" dirty="0" smtClean="0"/>
              <a:t>(</a:t>
            </a:r>
            <a:r>
              <a:rPr lang="en-US" dirty="0" err="1" smtClean="0"/>
              <a:t>Aplasio</a:t>
            </a:r>
            <a:r>
              <a:rPr lang="en-US" dirty="0" smtClean="0"/>
              <a:t> cutis </a:t>
            </a:r>
            <a:r>
              <a:rPr lang="en-US" dirty="0" err="1" smtClean="0"/>
              <a:t>congenita</a:t>
            </a:r>
            <a:r>
              <a:rPr lang="en-US" dirty="0" smtClean="0"/>
              <a:t>) </a:t>
            </a:r>
          </a:p>
          <a:p>
            <a:pPr marL="342900" indent="-342900">
              <a:lnSpc>
                <a:spcPct val="130000"/>
              </a:lnSpc>
              <a:buFontTx/>
              <a:buChar char="•"/>
            </a:pPr>
            <a:r>
              <a:rPr lang="en-US" dirty="0" smtClean="0"/>
              <a:t>INJURY (avulsion, amputation, thermal injuries, iatrogenic) </a:t>
            </a:r>
          </a:p>
          <a:p>
            <a:pPr marL="342900" indent="-342900">
              <a:lnSpc>
                <a:spcPct val="130000"/>
              </a:lnSpc>
              <a:buFontTx/>
              <a:buChar char="•"/>
            </a:pPr>
            <a:r>
              <a:rPr lang="en-US" dirty="0" smtClean="0"/>
              <a:t>POST-EXCISION </a:t>
            </a:r>
          </a:p>
          <a:p>
            <a:pPr marL="342900" indent="-342900">
              <a:lnSpc>
                <a:spcPct val="130000"/>
              </a:lnSpc>
              <a:buFontTx/>
              <a:buChar char="•"/>
            </a:pPr>
            <a:r>
              <a:rPr lang="en-US" dirty="0" smtClean="0"/>
              <a:t>INFECTION </a:t>
            </a:r>
          </a:p>
          <a:p>
            <a:pPr marL="342900" indent="-342900">
              <a:lnSpc>
                <a:spcPct val="130000"/>
              </a:lnSpc>
              <a:buFontTx/>
              <a:buChar char="•"/>
            </a:pPr>
            <a:r>
              <a:rPr lang="en-US" dirty="0" smtClean="0"/>
              <a:t>VASCULAR DISEASES - ULCER (venous, arterial, diabetic)</a:t>
            </a:r>
            <a:endParaRPr lang="en-US" b="1" dirty="0"/>
          </a:p>
        </p:txBody>
      </p:sp>
      <p:pic>
        <p:nvPicPr>
          <p:cNvPr id="21513" name="Picture 12" descr="mm dorsi002"/>
          <p:cNvPicPr>
            <a:picLocks noChangeAspect="1" noChangeArrowheads="1"/>
          </p:cNvPicPr>
          <p:nvPr/>
        </p:nvPicPr>
        <p:blipFill>
          <a:blip r:embed="rId3" cstate="print"/>
          <a:srcRect l="5775" r="9506"/>
          <a:stretch>
            <a:fillRect/>
          </a:stretch>
        </p:blipFill>
        <p:spPr bwMode="auto">
          <a:xfrm>
            <a:off x="5334000" y="2743200"/>
            <a:ext cx="3352800" cy="274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22531" name="Rectangle 3"/>
          <p:cNvSpPr>
            <a:spLocks noGrp="1" noChangeArrowheads="1"/>
          </p:cNvSpPr>
          <p:nvPr>
            <p:ph type="body" sz="half" idx="1"/>
          </p:nvPr>
        </p:nvSpPr>
        <p:spPr/>
        <p:txBody>
          <a:bodyPr/>
          <a:lstStyle/>
          <a:p>
            <a:pPr eaLnBrk="1" hangingPunct="1"/>
            <a:endParaRPr lang="en-US" smtClean="0"/>
          </a:p>
        </p:txBody>
      </p:sp>
      <p:sp>
        <p:nvSpPr>
          <p:cNvPr id="22532" name="Rectangle 4"/>
          <p:cNvSpPr>
            <a:spLocks noGrp="1" noChangeArrowheads="1"/>
          </p:cNvSpPr>
          <p:nvPr>
            <p:ph type="body" sz="half" idx="2"/>
          </p:nvPr>
        </p:nvSpPr>
        <p:spPr/>
        <p:txBody>
          <a:bodyPr/>
          <a:lstStyle/>
          <a:p>
            <a:pPr eaLnBrk="1" hangingPunct="1"/>
            <a:endParaRPr lang="en-US" smtClean="0"/>
          </a:p>
        </p:txBody>
      </p:sp>
      <p:pic>
        <p:nvPicPr>
          <p:cNvPr id="2253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22535" name="Rectangle 8"/>
          <p:cNvSpPr>
            <a:spLocks noChangeArrowheads="1"/>
          </p:cNvSpPr>
          <p:nvPr/>
        </p:nvSpPr>
        <p:spPr bwMode="auto">
          <a:xfrm>
            <a:off x="457200" y="1752600"/>
            <a:ext cx="5181600" cy="1015663"/>
          </a:xfrm>
          <a:prstGeom prst="rect">
            <a:avLst/>
          </a:prstGeom>
          <a:noFill/>
          <a:ln w="9525">
            <a:noFill/>
            <a:miter lim="800000"/>
            <a:headEnd/>
            <a:tailEnd/>
          </a:ln>
        </p:spPr>
        <p:txBody>
          <a:bodyPr>
            <a:spAutoFit/>
          </a:bodyPr>
          <a:lstStyle/>
          <a:p>
            <a:r>
              <a:rPr lang="en-US" sz="2000" dirty="0" smtClean="0"/>
              <a:t>Skin transplantation </a:t>
            </a:r>
          </a:p>
          <a:p>
            <a:endParaRPr lang="en-US" sz="2000" dirty="0" smtClean="0"/>
          </a:p>
          <a:p>
            <a:r>
              <a:rPr lang="en-US" sz="2000" dirty="0" smtClean="0"/>
              <a:t>PROCESS OF SKIN GRAFT TAKE</a:t>
            </a:r>
            <a:endParaRPr lang="sr-Latn-CS" b="1" dirty="0">
              <a:solidFill>
                <a:schemeClr val="tx2"/>
              </a:solidFill>
            </a:endParaRPr>
          </a:p>
        </p:txBody>
      </p:sp>
      <p:sp>
        <p:nvSpPr>
          <p:cNvPr id="22536" name="Rectangle 10"/>
          <p:cNvSpPr>
            <a:spLocks noChangeArrowheads="1"/>
          </p:cNvSpPr>
          <p:nvPr/>
        </p:nvSpPr>
        <p:spPr bwMode="auto">
          <a:xfrm>
            <a:off x="533400" y="3048000"/>
            <a:ext cx="4572000" cy="1938992"/>
          </a:xfrm>
          <a:prstGeom prst="rect">
            <a:avLst/>
          </a:prstGeom>
          <a:noFill/>
          <a:ln w="9525">
            <a:noFill/>
            <a:miter lim="800000"/>
            <a:headEnd/>
            <a:tailEnd/>
          </a:ln>
        </p:spPr>
        <p:txBody>
          <a:bodyPr>
            <a:spAutoFit/>
          </a:bodyPr>
          <a:lstStyle/>
          <a:p>
            <a:pPr marL="457200" indent="-457200">
              <a:lnSpc>
                <a:spcPct val="120000"/>
              </a:lnSpc>
              <a:buFontTx/>
              <a:buChar char="•"/>
            </a:pPr>
            <a:r>
              <a:rPr lang="en-US" sz="2000" dirty="0" smtClean="0"/>
              <a:t>Phase of "plasma circulation" (</a:t>
            </a:r>
            <a:r>
              <a:rPr lang="en-US" sz="2000" dirty="0" err="1" smtClean="0"/>
              <a:t>imbibition</a:t>
            </a:r>
            <a:r>
              <a:rPr lang="en-US" sz="2000" dirty="0" smtClean="0"/>
              <a:t>, absorption, diffusion of serum) </a:t>
            </a:r>
          </a:p>
          <a:p>
            <a:pPr marL="457200" indent="-457200">
              <a:lnSpc>
                <a:spcPct val="120000"/>
              </a:lnSpc>
              <a:buFontTx/>
              <a:buChar char="•"/>
            </a:pPr>
            <a:r>
              <a:rPr lang="en-US" sz="2000" dirty="0" smtClean="0"/>
              <a:t>Phase of fibrin formation </a:t>
            </a:r>
          </a:p>
          <a:p>
            <a:pPr marL="457200" indent="-457200">
              <a:lnSpc>
                <a:spcPct val="120000"/>
              </a:lnSpc>
              <a:buFontTx/>
              <a:buChar char="•"/>
            </a:pPr>
            <a:r>
              <a:rPr lang="en-US" sz="2000" dirty="0" smtClean="0"/>
              <a:t>Phase of revascularization (5-7 days)</a:t>
            </a:r>
            <a:endParaRPr lang="en-US" sz="2000" b="1" dirty="0"/>
          </a:p>
        </p:txBody>
      </p:sp>
      <p:pic>
        <p:nvPicPr>
          <p:cNvPr id="22537" name="Picture 11" descr="mm dorsi003"/>
          <p:cNvPicPr>
            <a:picLocks noChangeAspect="1" noChangeArrowheads="1"/>
          </p:cNvPicPr>
          <p:nvPr/>
        </p:nvPicPr>
        <p:blipFill>
          <a:blip r:embed="rId3" cstate="print"/>
          <a:srcRect t="25955" b="17635"/>
          <a:stretch>
            <a:fillRect/>
          </a:stretch>
        </p:blipFill>
        <p:spPr bwMode="auto">
          <a:xfrm>
            <a:off x="5486400" y="2773363"/>
            <a:ext cx="3200400" cy="2606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23555" name="Rectangle 3"/>
          <p:cNvSpPr>
            <a:spLocks noGrp="1" noChangeArrowheads="1"/>
          </p:cNvSpPr>
          <p:nvPr>
            <p:ph type="body" sz="half" idx="1"/>
          </p:nvPr>
        </p:nvSpPr>
        <p:spPr/>
        <p:txBody>
          <a:bodyPr/>
          <a:lstStyle/>
          <a:p>
            <a:pPr eaLnBrk="1" hangingPunct="1"/>
            <a:endParaRPr lang="en-US" smtClean="0"/>
          </a:p>
        </p:txBody>
      </p:sp>
      <p:sp>
        <p:nvSpPr>
          <p:cNvPr id="23556" name="Rectangle 4"/>
          <p:cNvSpPr>
            <a:spLocks noGrp="1" noChangeArrowheads="1"/>
          </p:cNvSpPr>
          <p:nvPr>
            <p:ph type="body" sz="half" idx="2"/>
          </p:nvPr>
        </p:nvSpPr>
        <p:spPr/>
        <p:txBody>
          <a:bodyPr/>
          <a:lstStyle/>
          <a:p>
            <a:pPr eaLnBrk="1" hangingPunct="1"/>
            <a:endParaRPr lang="en-US" smtClean="0"/>
          </a:p>
        </p:txBody>
      </p:sp>
      <p:pic>
        <p:nvPicPr>
          <p:cNvPr id="23557"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23559" name="Rectangle 10"/>
          <p:cNvSpPr>
            <a:spLocks noChangeArrowheads="1"/>
          </p:cNvSpPr>
          <p:nvPr/>
        </p:nvSpPr>
        <p:spPr bwMode="auto">
          <a:xfrm>
            <a:off x="762000" y="914400"/>
            <a:ext cx="7772400" cy="8448467"/>
          </a:xfrm>
          <a:prstGeom prst="rect">
            <a:avLst/>
          </a:prstGeom>
          <a:noFill/>
          <a:ln w="9525">
            <a:noFill/>
            <a:miter lim="800000"/>
            <a:headEnd/>
            <a:tailEnd/>
          </a:ln>
        </p:spPr>
        <p:txBody>
          <a:bodyPr>
            <a:spAutoFit/>
          </a:bodyPr>
          <a:lstStyle/>
          <a:p>
            <a:pPr marL="457200" indent="-457200">
              <a:lnSpc>
                <a:spcPct val="120000"/>
              </a:lnSpc>
            </a:pPr>
            <a:r>
              <a:rPr lang="sr-Latn-CS" sz="2000" b="1" dirty="0"/>
              <a:t> </a:t>
            </a:r>
            <a:r>
              <a:rPr lang="en-US" sz="2000" b="1" dirty="0"/>
              <a:t>I	</a:t>
            </a:r>
            <a:r>
              <a:rPr lang="fr-FR" sz="2000" b="1" dirty="0" smtClean="0"/>
              <a:t> Phase "</a:t>
            </a:r>
            <a:r>
              <a:rPr lang="fr-FR" sz="2000" b="1" dirty="0" err="1" smtClean="0"/>
              <a:t>plasmatic</a:t>
            </a:r>
            <a:r>
              <a:rPr lang="fr-FR" sz="2000" b="1" dirty="0" smtClean="0"/>
              <a:t> circulation" (imbibition, absorption, </a:t>
            </a:r>
            <a:r>
              <a:rPr lang="fr-FR" sz="2000" b="1" dirty="0" err="1" smtClean="0"/>
              <a:t>serum</a:t>
            </a:r>
            <a:r>
              <a:rPr lang="fr-FR" sz="2000" b="1" dirty="0" smtClean="0"/>
              <a:t> diffusion)</a:t>
            </a:r>
          </a:p>
          <a:p>
            <a:pPr marL="457200" indent="-457200">
              <a:lnSpc>
                <a:spcPct val="120000"/>
              </a:lnSpc>
            </a:pPr>
            <a:endParaRPr lang="sr-Latn-CS" sz="2000" b="1" u="sng" dirty="0"/>
          </a:p>
          <a:p>
            <a:pPr marL="457200" indent="-457200">
              <a:lnSpc>
                <a:spcPct val="150000"/>
              </a:lnSpc>
              <a:buFont typeface="Arial" pitchFamily="34" charset="0"/>
              <a:buChar char="•"/>
            </a:pPr>
            <a:r>
              <a:rPr lang="en-US" sz="1700" dirty="0" smtClean="0"/>
              <a:t>Reduction of the metabolic activity of the graft - 48h </a:t>
            </a:r>
          </a:p>
          <a:p>
            <a:pPr marL="457200" indent="-457200">
              <a:lnSpc>
                <a:spcPct val="150000"/>
              </a:lnSpc>
              <a:buFont typeface="Arial" pitchFamily="34" charset="0"/>
              <a:buChar char="•"/>
            </a:pPr>
            <a:r>
              <a:rPr lang="en-US" sz="1700" dirty="0" smtClean="0"/>
              <a:t>Spasm of the blood vessels of the graft </a:t>
            </a:r>
          </a:p>
          <a:p>
            <a:pPr marL="457200" indent="-457200">
              <a:lnSpc>
                <a:spcPct val="150000"/>
              </a:lnSpc>
              <a:buFont typeface="Arial" pitchFamily="34" charset="0"/>
              <a:buChar char="•"/>
            </a:pPr>
            <a:r>
              <a:rPr lang="en-US" sz="1700" dirty="0" smtClean="0"/>
              <a:t>Macromolecules of the extracellular fluid of the graft dermis absorb fluid from the recipient region </a:t>
            </a:r>
            <a:r>
              <a:rPr lang="en-US" sz="1700" u="sng" dirty="0" smtClean="0"/>
              <a:t>with the help of the capillary action of the endothelial structures of the capillaries in the dermis of the graft </a:t>
            </a:r>
          </a:p>
          <a:p>
            <a:pPr marL="457200" indent="-457200">
              <a:lnSpc>
                <a:spcPct val="150000"/>
              </a:lnSpc>
              <a:buFont typeface="Arial" pitchFamily="34" charset="0"/>
              <a:buChar char="•"/>
            </a:pPr>
            <a:r>
              <a:rPr lang="en-US" sz="1700" dirty="0" smtClean="0"/>
              <a:t>Increase in the weight of the graft due to fluid absorption and the inability of venous and lymphatic drainage </a:t>
            </a:r>
            <a:r>
              <a:rPr lang="en-US" sz="1700" dirty="0" smtClean="0"/>
              <a:t>as a result of </a:t>
            </a:r>
            <a:r>
              <a:rPr lang="en-US" sz="1700" dirty="0" smtClean="0"/>
              <a:t>interstitial </a:t>
            </a:r>
            <a:r>
              <a:rPr lang="en-US" sz="1700" dirty="0" smtClean="0"/>
              <a:t>edema </a:t>
            </a:r>
            <a:r>
              <a:rPr lang="en-US" sz="1700" dirty="0" smtClean="0"/>
              <a:t>caused by </a:t>
            </a:r>
            <a:r>
              <a:rPr lang="en-US" sz="1700" dirty="0" smtClean="0"/>
              <a:t>trauma</a:t>
            </a:r>
          </a:p>
          <a:p>
            <a:pPr marL="457200" indent="-457200">
              <a:lnSpc>
                <a:spcPct val="150000"/>
              </a:lnSpc>
              <a:buFont typeface="Arial" pitchFamily="34" charset="0"/>
              <a:buChar char="•"/>
            </a:pPr>
            <a:r>
              <a:rPr lang="en-US" sz="1700" dirty="0" smtClean="0"/>
              <a:t>Biochemical changes: change in activity of </a:t>
            </a:r>
            <a:r>
              <a:rPr lang="en-US" sz="1700" dirty="0" err="1" smtClean="0"/>
              <a:t>sulfomucopolysaccharide</a:t>
            </a:r>
            <a:r>
              <a:rPr lang="en-US" sz="1700" dirty="0" smtClean="0"/>
              <a:t>, </a:t>
            </a:r>
            <a:r>
              <a:rPr lang="en-US" sz="1700" dirty="0" err="1" smtClean="0"/>
              <a:t>hexosamine</a:t>
            </a:r>
            <a:r>
              <a:rPr lang="en-US" sz="1700" dirty="0" smtClean="0"/>
              <a:t>, </a:t>
            </a:r>
            <a:r>
              <a:rPr lang="en-US" sz="1700" dirty="0" err="1" smtClean="0"/>
              <a:t>hydroxyproline</a:t>
            </a:r>
            <a:r>
              <a:rPr lang="en-US" sz="1700" dirty="0" smtClean="0"/>
              <a:t>, </a:t>
            </a:r>
            <a:r>
              <a:rPr lang="en-US" sz="1700" dirty="0" err="1" smtClean="0"/>
              <a:t>uronic</a:t>
            </a:r>
            <a:r>
              <a:rPr lang="en-US" sz="1700" dirty="0" smtClean="0"/>
              <a:t> acid, histamine, as well as </a:t>
            </a:r>
            <a:r>
              <a:rPr lang="en-US" sz="1700" dirty="0" err="1" smtClean="0"/>
              <a:t>hypernatremia</a:t>
            </a:r>
            <a:r>
              <a:rPr lang="en-US" sz="1700" dirty="0" smtClean="0"/>
              <a:t> and </a:t>
            </a:r>
            <a:r>
              <a:rPr lang="en-US" sz="1700" dirty="0" err="1" smtClean="0"/>
              <a:t>hypokalemia</a:t>
            </a:r>
            <a:endParaRPr lang="sr-Latn-CS" sz="1700" dirty="0"/>
          </a:p>
          <a:p>
            <a:pPr marL="457200" indent="-457200">
              <a:lnSpc>
                <a:spcPct val="120000"/>
              </a:lnSpc>
            </a:pPr>
            <a:endParaRPr lang="sr-Latn-CS" sz="2000" b="1" u="sng" dirty="0"/>
          </a:p>
          <a:p>
            <a:pPr marL="457200" indent="-457200">
              <a:lnSpc>
                <a:spcPct val="120000"/>
              </a:lnSpc>
            </a:pPr>
            <a:endParaRPr lang="sr-Latn-CS" sz="2000" b="1" u="sng" dirty="0"/>
          </a:p>
          <a:p>
            <a:pPr marL="457200" indent="-457200">
              <a:lnSpc>
                <a:spcPct val="120000"/>
              </a:lnSpc>
            </a:pPr>
            <a:endParaRPr lang="sr-Latn-CS" sz="2000" b="1" u="sng" dirty="0"/>
          </a:p>
          <a:p>
            <a:pPr marL="457200" indent="-457200">
              <a:lnSpc>
                <a:spcPct val="120000"/>
              </a:lnSpc>
            </a:pPr>
            <a:endParaRPr lang="sr-Latn-CS" sz="2000" b="1" u="sng" dirty="0"/>
          </a:p>
          <a:p>
            <a:pPr marL="457200" indent="-457200">
              <a:lnSpc>
                <a:spcPct val="120000"/>
              </a:lnSpc>
            </a:pPr>
            <a:endParaRPr lang="sr-Latn-CS" sz="2000" b="1" u="sng" dirty="0"/>
          </a:p>
          <a:p>
            <a:pPr marL="457200" indent="-457200">
              <a:lnSpc>
                <a:spcPct val="120000"/>
              </a:lnSpc>
            </a:pPr>
            <a:endParaRPr lang="sr-Latn-CS" sz="2000" b="1" u="sng" dirty="0"/>
          </a:p>
          <a:p>
            <a:pPr marL="457200" indent="-457200">
              <a:lnSpc>
                <a:spcPct val="120000"/>
              </a:lnSpc>
            </a:pPr>
            <a:endParaRPr lang="sr-Latn-CS" sz="2000" b="1" u="sng" dirty="0"/>
          </a:p>
          <a:p>
            <a:pPr marL="457200" indent="-457200">
              <a:lnSpc>
                <a:spcPct val="120000"/>
              </a:lnSpc>
            </a:pPr>
            <a:endParaRPr lang="sr-Latn-CS" sz="2000" b="1" u="sng" dirty="0"/>
          </a:p>
          <a:p>
            <a:pPr marL="457200" indent="-457200">
              <a:lnSpc>
                <a:spcPct val="120000"/>
              </a:lnSpc>
            </a:pPr>
            <a:endParaRPr lang="sr-Latn-CS" sz="2000" b="1" u="sng"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24579" name="Rectangle 3"/>
          <p:cNvSpPr>
            <a:spLocks noGrp="1" noChangeArrowheads="1"/>
          </p:cNvSpPr>
          <p:nvPr>
            <p:ph type="body" sz="half" idx="1"/>
          </p:nvPr>
        </p:nvSpPr>
        <p:spPr/>
        <p:txBody>
          <a:bodyPr/>
          <a:lstStyle/>
          <a:p>
            <a:pPr eaLnBrk="1" hangingPunct="1"/>
            <a:endParaRPr lang="en-US" smtClean="0"/>
          </a:p>
        </p:txBody>
      </p:sp>
      <p:sp>
        <p:nvSpPr>
          <p:cNvPr id="24580" name="Rectangle 4"/>
          <p:cNvSpPr>
            <a:spLocks noGrp="1" noChangeArrowheads="1"/>
          </p:cNvSpPr>
          <p:nvPr>
            <p:ph type="body" sz="half" idx="2"/>
          </p:nvPr>
        </p:nvSpPr>
        <p:spPr/>
        <p:txBody>
          <a:bodyPr/>
          <a:lstStyle/>
          <a:p>
            <a:pPr eaLnBrk="1" hangingPunct="1"/>
            <a:endParaRPr lang="en-US" smtClean="0"/>
          </a:p>
        </p:txBody>
      </p:sp>
      <p:pic>
        <p:nvPicPr>
          <p:cNvPr id="24581"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24582" name="Rectangle 7"/>
          <p:cNvSpPr>
            <a:spLocks noChangeArrowheads="1"/>
          </p:cNvSpPr>
          <p:nvPr/>
        </p:nvSpPr>
        <p:spPr bwMode="auto">
          <a:xfrm>
            <a:off x="4953000" y="998538"/>
            <a:ext cx="3471863" cy="366712"/>
          </a:xfrm>
          <a:prstGeom prst="rect">
            <a:avLst/>
          </a:prstGeom>
          <a:noFill/>
          <a:ln w="9525">
            <a:noFill/>
            <a:miter lim="800000"/>
            <a:headEnd/>
            <a:tailEnd/>
          </a:ln>
        </p:spPr>
        <p:txBody>
          <a:bodyPr wrap="none">
            <a:spAutoFit/>
          </a:bodyPr>
          <a:lstStyle/>
          <a:p>
            <a:r>
              <a:rPr lang="en-US" b="1"/>
              <a:t>Osnovni principi plasti</a:t>
            </a:r>
            <a:r>
              <a:rPr lang="sr-Latn-CS" b="1"/>
              <a:t>č</a:t>
            </a:r>
            <a:r>
              <a:rPr lang="en-US" b="1"/>
              <a:t>ne hirurgije</a:t>
            </a:r>
          </a:p>
        </p:txBody>
      </p:sp>
      <p:sp>
        <p:nvSpPr>
          <p:cNvPr id="24583" name="Rectangle 10"/>
          <p:cNvSpPr>
            <a:spLocks noChangeArrowheads="1"/>
          </p:cNvSpPr>
          <p:nvPr/>
        </p:nvSpPr>
        <p:spPr bwMode="auto">
          <a:xfrm>
            <a:off x="914400" y="1447800"/>
            <a:ext cx="7772400" cy="4154488"/>
          </a:xfrm>
          <a:prstGeom prst="rect">
            <a:avLst/>
          </a:prstGeom>
          <a:noFill/>
          <a:ln w="9525">
            <a:noFill/>
            <a:miter lim="800000"/>
            <a:headEnd/>
            <a:tailEnd/>
          </a:ln>
        </p:spPr>
        <p:txBody>
          <a:bodyPr>
            <a:spAutoFit/>
          </a:bodyPr>
          <a:lstStyle/>
          <a:p>
            <a:pPr marL="457200" indent="-457200">
              <a:lnSpc>
                <a:spcPct val="120000"/>
              </a:lnSpc>
            </a:pPr>
            <a:r>
              <a:rPr lang="sr-Latn-CS" sz="2000" b="1"/>
              <a:t> </a:t>
            </a:r>
            <a:endParaRPr lang="sr-Latn-CS" sz="2000" b="1" u="sng"/>
          </a:p>
          <a:p>
            <a:pPr marL="457200" indent="-457200">
              <a:lnSpc>
                <a:spcPct val="120000"/>
              </a:lnSpc>
              <a:buFont typeface="Arial" charset="0"/>
              <a:buChar char="•"/>
            </a:pPr>
            <a:endParaRPr lang="sr-Latn-CS" sz="2000" b="1"/>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p:txBody>
      </p:sp>
      <p:sp>
        <p:nvSpPr>
          <p:cNvPr id="24584" name="Rectangle 7"/>
          <p:cNvSpPr>
            <a:spLocks noChangeArrowheads="1"/>
          </p:cNvSpPr>
          <p:nvPr/>
        </p:nvSpPr>
        <p:spPr bwMode="auto">
          <a:xfrm>
            <a:off x="990600" y="1447800"/>
            <a:ext cx="7010400" cy="4108817"/>
          </a:xfrm>
          <a:prstGeom prst="rect">
            <a:avLst/>
          </a:prstGeom>
          <a:noFill/>
          <a:ln w="9525">
            <a:noFill/>
            <a:miter lim="800000"/>
            <a:headEnd/>
            <a:tailEnd/>
          </a:ln>
        </p:spPr>
        <p:txBody>
          <a:bodyPr>
            <a:spAutoFit/>
          </a:bodyPr>
          <a:lstStyle/>
          <a:p>
            <a:pPr marL="457200" indent="-457200">
              <a:lnSpc>
                <a:spcPct val="120000"/>
              </a:lnSpc>
            </a:pPr>
            <a:r>
              <a:rPr lang="sr-Latn-CS" sz="2000" b="1" dirty="0" smtClean="0"/>
              <a:t> </a:t>
            </a:r>
            <a:r>
              <a:rPr lang="en-US" sz="2000" b="1" dirty="0" smtClean="0"/>
              <a:t>I	</a:t>
            </a:r>
            <a:r>
              <a:rPr lang="fr-FR" sz="2000" b="1" dirty="0" smtClean="0"/>
              <a:t> Phase "</a:t>
            </a:r>
            <a:r>
              <a:rPr lang="fr-FR" sz="2000" b="1" dirty="0" err="1" smtClean="0"/>
              <a:t>plasmatic</a:t>
            </a:r>
            <a:r>
              <a:rPr lang="fr-FR" sz="2000" b="1" dirty="0" smtClean="0"/>
              <a:t> circulation" (imbibition, absorption, </a:t>
            </a:r>
            <a:r>
              <a:rPr lang="fr-FR" sz="2000" b="1" dirty="0" err="1" smtClean="0"/>
              <a:t>serum</a:t>
            </a:r>
            <a:r>
              <a:rPr lang="fr-FR" sz="2000" b="1" dirty="0" smtClean="0"/>
              <a:t> diffusion)</a:t>
            </a:r>
          </a:p>
          <a:p>
            <a:pPr marL="457200" indent="-457200">
              <a:lnSpc>
                <a:spcPct val="120000"/>
              </a:lnSpc>
            </a:pPr>
            <a:endParaRPr lang="sr-Latn-CS" sz="2000" b="1" u="sng" dirty="0"/>
          </a:p>
          <a:p>
            <a:pPr marL="457200" indent="-457200">
              <a:lnSpc>
                <a:spcPct val="150000"/>
              </a:lnSpc>
              <a:buFont typeface="Arial" charset="0"/>
              <a:buChar char="•"/>
            </a:pPr>
            <a:r>
              <a:rPr lang="en-US" dirty="0" smtClean="0"/>
              <a:t>During the first 24 hours the graft gets a pink color due to the accumulation of erythrocytes and transparency due to edema</a:t>
            </a:r>
          </a:p>
          <a:p>
            <a:pPr marL="457200" indent="-457200">
              <a:lnSpc>
                <a:spcPct val="150000"/>
              </a:lnSpc>
              <a:buFont typeface="Arial" charset="0"/>
              <a:buChar char="•"/>
            </a:pPr>
            <a:r>
              <a:rPr lang="en-US" dirty="0" smtClean="0"/>
              <a:t>Initially the graft is edematous and elevated from the bad, but later it adheres to the bed </a:t>
            </a:r>
          </a:p>
          <a:p>
            <a:pPr marL="457200" indent="-457200">
              <a:lnSpc>
                <a:spcPct val="150000"/>
              </a:lnSpc>
              <a:buFont typeface="Arial" charset="0"/>
              <a:buChar char="•"/>
            </a:pPr>
            <a:r>
              <a:rPr lang="en-US" dirty="0" smtClean="0"/>
              <a:t>Fibrin collects on the surface of the recipient bed and penetrates into the blood vessels of the graft as a suspension of erythrocytes freed from fibrinogen</a:t>
            </a:r>
            <a:endParaRPr lang="sr-Latn-CS"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25603" name="Rectangle 3"/>
          <p:cNvSpPr>
            <a:spLocks noGrp="1" noChangeArrowheads="1"/>
          </p:cNvSpPr>
          <p:nvPr>
            <p:ph type="body" sz="half" idx="1"/>
          </p:nvPr>
        </p:nvSpPr>
        <p:spPr/>
        <p:txBody>
          <a:bodyPr/>
          <a:lstStyle/>
          <a:p>
            <a:pPr eaLnBrk="1" hangingPunct="1"/>
            <a:endParaRPr lang="en-US" smtClean="0"/>
          </a:p>
        </p:txBody>
      </p:sp>
      <p:sp>
        <p:nvSpPr>
          <p:cNvPr id="25604" name="Rectangle 4"/>
          <p:cNvSpPr>
            <a:spLocks noGrp="1" noChangeArrowheads="1"/>
          </p:cNvSpPr>
          <p:nvPr>
            <p:ph type="body" sz="half" idx="2"/>
          </p:nvPr>
        </p:nvSpPr>
        <p:spPr/>
        <p:txBody>
          <a:bodyPr/>
          <a:lstStyle/>
          <a:p>
            <a:pPr eaLnBrk="1" hangingPunct="1"/>
            <a:endParaRPr lang="en-US" smtClean="0"/>
          </a:p>
        </p:txBody>
      </p:sp>
      <p:pic>
        <p:nvPicPr>
          <p:cNvPr id="25605"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25607" name="Rectangle 10"/>
          <p:cNvSpPr>
            <a:spLocks noChangeArrowheads="1"/>
          </p:cNvSpPr>
          <p:nvPr/>
        </p:nvSpPr>
        <p:spPr bwMode="auto">
          <a:xfrm>
            <a:off x="914400" y="1447800"/>
            <a:ext cx="7772400" cy="4154488"/>
          </a:xfrm>
          <a:prstGeom prst="rect">
            <a:avLst/>
          </a:prstGeom>
          <a:noFill/>
          <a:ln w="9525">
            <a:noFill/>
            <a:miter lim="800000"/>
            <a:headEnd/>
            <a:tailEnd/>
          </a:ln>
        </p:spPr>
        <p:txBody>
          <a:bodyPr>
            <a:spAutoFit/>
          </a:bodyPr>
          <a:lstStyle/>
          <a:p>
            <a:pPr marL="457200" indent="-457200">
              <a:lnSpc>
                <a:spcPct val="120000"/>
              </a:lnSpc>
            </a:pPr>
            <a:r>
              <a:rPr lang="sr-Latn-CS" sz="2000" b="1"/>
              <a:t> </a:t>
            </a:r>
            <a:endParaRPr lang="sr-Latn-CS" sz="2000" b="1" u="sng"/>
          </a:p>
          <a:p>
            <a:pPr marL="457200" indent="-457200">
              <a:lnSpc>
                <a:spcPct val="120000"/>
              </a:lnSpc>
              <a:buFont typeface="Arial" charset="0"/>
              <a:buChar char="•"/>
            </a:pPr>
            <a:endParaRPr lang="sr-Latn-CS" sz="2000" b="1"/>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p:txBody>
      </p:sp>
      <p:sp>
        <p:nvSpPr>
          <p:cNvPr id="25608" name="Rectangle 7"/>
          <p:cNvSpPr>
            <a:spLocks noChangeArrowheads="1"/>
          </p:cNvSpPr>
          <p:nvPr/>
        </p:nvSpPr>
        <p:spPr bwMode="auto">
          <a:xfrm>
            <a:off x="838200" y="1143000"/>
            <a:ext cx="7010400" cy="5401479"/>
          </a:xfrm>
          <a:prstGeom prst="rect">
            <a:avLst/>
          </a:prstGeom>
          <a:noFill/>
          <a:ln w="9525">
            <a:noFill/>
            <a:miter lim="800000"/>
            <a:headEnd/>
            <a:tailEnd/>
          </a:ln>
        </p:spPr>
        <p:txBody>
          <a:bodyPr>
            <a:spAutoFit/>
          </a:bodyPr>
          <a:lstStyle/>
          <a:p>
            <a:pPr marL="457200" indent="-457200">
              <a:lnSpc>
                <a:spcPct val="120000"/>
              </a:lnSpc>
            </a:pPr>
            <a:r>
              <a:rPr lang="sr-Latn-CS" sz="2000" b="1" dirty="0" smtClean="0"/>
              <a:t> </a:t>
            </a:r>
            <a:r>
              <a:rPr lang="en-US" sz="2000" b="1" dirty="0" smtClean="0"/>
              <a:t>I	</a:t>
            </a:r>
            <a:r>
              <a:rPr lang="fr-FR" sz="2000" b="1" dirty="0" smtClean="0"/>
              <a:t> Phase "</a:t>
            </a:r>
            <a:r>
              <a:rPr lang="fr-FR" sz="2000" b="1" dirty="0" err="1" smtClean="0"/>
              <a:t>plasmatic</a:t>
            </a:r>
            <a:r>
              <a:rPr lang="fr-FR" sz="2000" b="1" dirty="0" smtClean="0"/>
              <a:t> circulation" (imbibition, absorption, </a:t>
            </a:r>
            <a:r>
              <a:rPr lang="fr-FR" sz="2000" b="1" dirty="0" err="1" smtClean="0"/>
              <a:t>serum</a:t>
            </a:r>
            <a:r>
              <a:rPr lang="fr-FR" sz="2000" b="1" dirty="0" smtClean="0"/>
              <a:t> diffusion)</a:t>
            </a:r>
          </a:p>
          <a:p>
            <a:pPr marL="457200" indent="-457200">
              <a:lnSpc>
                <a:spcPct val="150000"/>
              </a:lnSpc>
            </a:pPr>
            <a:endParaRPr lang="sr-Latn-CS" b="1" u="sng" dirty="0"/>
          </a:p>
          <a:p>
            <a:pPr marL="457200" indent="-457200">
              <a:lnSpc>
                <a:spcPct val="150000"/>
              </a:lnSpc>
              <a:buFont typeface="Arial" charset="0"/>
              <a:buChar char="•"/>
            </a:pPr>
            <a:r>
              <a:rPr lang="en-US" dirty="0" smtClean="0"/>
              <a:t>The blood vessels of the graft are in vasoconstriction for the first 24 hours, but after 24 hours they dilate</a:t>
            </a:r>
          </a:p>
          <a:p>
            <a:pPr marL="457200" indent="-457200">
              <a:lnSpc>
                <a:spcPct val="150000"/>
              </a:lnSpc>
              <a:buFont typeface="Arial" charset="0"/>
              <a:buChar char="•"/>
            </a:pPr>
            <a:r>
              <a:rPr lang="en-US" dirty="0" smtClean="0"/>
              <a:t>After 48 hours, the vasodilatation is even greater and erythrocytes appear in the blood vessels of the graft</a:t>
            </a:r>
          </a:p>
          <a:p>
            <a:pPr marL="457200" indent="-457200">
              <a:lnSpc>
                <a:spcPct val="150000"/>
              </a:lnSpc>
              <a:buFont typeface="Arial" charset="0"/>
              <a:buChar char="•"/>
            </a:pPr>
            <a:r>
              <a:rPr lang="en-US" dirty="0" smtClean="0"/>
              <a:t>At the junction of the skin graft and the recipient region, there are plasma, erythrocytes and </a:t>
            </a:r>
            <a:r>
              <a:rPr lang="en-US" dirty="0" err="1" smtClean="0"/>
              <a:t>polymorphonuclear</a:t>
            </a:r>
            <a:r>
              <a:rPr lang="en-US" dirty="0" smtClean="0"/>
              <a:t> leukocytes. </a:t>
            </a:r>
          </a:p>
          <a:p>
            <a:pPr marL="457200" indent="-457200">
              <a:lnSpc>
                <a:spcPct val="150000"/>
              </a:lnSpc>
              <a:buFont typeface="Arial" charset="0"/>
              <a:buChar char="•"/>
            </a:pPr>
            <a:endParaRPr lang="en-US" sz="1600" dirty="0" smtClean="0"/>
          </a:p>
          <a:p>
            <a:pPr marL="457200" indent="-457200" algn="ctr">
              <a:lnSpc>
                <a:spcPct val="150000"/>
              </a:lnSpc>
            </a:pPr>
            <a:r>
              <a:rPr lang="en-US" sz="1600" b="1" dirty="0" smtClean="0"/>
              <a:t>This entire phase in the process of transplant acceptance of the skin is a passive process of absorption of fluid devoid of fibrinogen and absorption of the cells of the recipient bad</a:t>
            </a:r>
            <a:endParaRPr lang="sr-Latn-CS" sz="16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26627" name="Rectangle 3"/>
          <p:cNvSpPr>
            <a:spLocks noGrp="1" noChangeArrowheads="1"/>
          </p:cNvSpPr>
          <p:nvPr>
            <p:ph type="body" sz="half" idx="1"/>
          </p:nvPr>
        </p:nvSpPr>
        <p:spPr/>
        <p:txBody>
          <a:bodyPr/>
          <a:lstStyle/>
          <a:p>
            <a:pPr eaLnBrk="1" hangingPunct="1"/>
            <a:endParaRPr lang="en-US" smtClean="0"/>
          </a:p>
        </p:txBody>
      </p:sp>
      <p:sp>
        <p:nvSpPr>
          <p:cNvPr id="26628" name="Rectangle 4"/>
          <p:cNvSpPr>
            <a:spLocks noGrp="1" noChangeArrowheads="1"/>
          </p:cNvSpPr>
          <p:nvPr>
            <p:ph type="body" sz="half" idx="2"/>
          </p:nvPr>
        </p:nvSpPr>
        <p:spPr/>
        <p:txBody>
          <a:bodyPr/>
          <a:lstStyle/>
          <a:p>
            <a:pPr eaLnBrk="1" hangingPunct="1"/>
            <a:endParaRPr lang="en-US" smtClean="0"/>
          </a:p>
        </p:txBody>
      </p:sp>
      <p:pic>
        <p:nvPicPr>
          <p:cNvPr id="26629"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26631" name="Rectangle 10"/>
          <p:cNvSpPr>
            <a:spLocks noChangeArrowheads="1"/>
          </p:cNvSpPr>
          <p:nvPr/>
        </p:nvSpPr>
        <p:spPr bwMode="auto">
          <a:xfrm>
            <a:off x="914400" y="1447800"/>
            <a:ext cx="7772400" cy="4154488"/>
          </a:xfrm>
          <a:prstGeom prst="rect">
            <a:avLst/>
          </a:prstGeom>
          <a:noFill/>
          <a:ln w="9525">
            <a:noFill/>
            <a:miter lim="800000"/>
            <a:headEnd/>
            <a:tailEnd/>
          </a:ln>
        </p:spPr>
        <p:txBody>
          <a:bodyPr>
            <a:spAutoFit/>
          </a:bodyPr>
          <a:lstStyle/>
          <a:p>
            <a:pPr marL="457200" indent="-457200">
              <a:lnSpc>
                <a:spcPct val="120000"/>
              </a:lnSpc>
            </a:pPr>
            <a:r>
              <a:rPr lang="sr-Latn-CS" sz="2000" b="1"/>
              <a:t> </a:t>
            </a:r>
            <a:endParaRPr lang="sr-Latn-CS" sz="2000" b="1" u="sng"/>
          </a:p>
          <a:p>
            <a:pPr marL="457200" indent="-457200">
              <a:lnSpc>
                <a:spcPct val="120000"/>
              </a:lnSpc>
              <a:buFont typeface="Arial" charset="0"/>
              <a:buChar char="•"/>
            </a:pPr>
            <a:endParaRPr lang="sr-Latn-CS" sz="2000" b="1"/>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p:txBody>
      </p:sp>
      <p:sp>
        <p:nvSpPr>
          <p:cNvPr id="26632" name="Rectangle 7"/>
          <p:cNvSpPr>
            <a:spLocks noChangeArrowheads="1"/>
          </p:cNvSpPr>
          <p:nvPr/>
        </p:nvSpPr>
        <p:spPr bwMode="auto">
          <a:xfrm>
            <a:off x="990600" y="1524000"/>
            <a:ext cx="7010400" cy="3739485"/>
          </a:xfrm>
          <a:prstGeom prst="rect">
            <a:avLst/>
          </a:prstGeom>
          <a:noFill/>
          <a:ln w="9525">
            <a:noFill/>
            <a:miter lim="800000"/>
            <a:headEnd/>
            <a:tailEnd/>
          </a:ln>
        </p:spPr>
        <p:txBody>
          <a:bodyPr>
            <a:spAutoFit/>
          </a:bodyPr>
          <a:lstStyle/>
          <a:p>
            <a:pPr marL="457200" indent="-457200">
              <a:lnSpc>
                <a:spcPct val="120000"/>
              </a:lnSpc>
            </a:pPr>
            <a:r>
              <a:rPr lang="en-US" sz="2000" b="1" dirty="0"/>
              <a:t>II 	</a:t>
            </a:r>
            <a:r>
              <a:rPr lang="en-US" sz="2000" dirty="0" smtClean="0"/>
              <a:t> </a:t>
            </a:r>
            <a:r>
              <a:rPr lang="en-US" sz="2000" b="1" dirty="0" smtClean="0"/>
              <a:t>Phase- Fibrin formation </a:t>
            </a:r>
          </a:p>
          <a:p>
            <a:pPr marL="457200" indent="-457200">
              <a:lnSpc>
                <a:spcPct val="120000"/>
              </a:lnSpc>
            </a:pPr>
            <a:endParaRPr lang="en-US" sz="2000" b="1" u="sng" dirty="0"/>
          </a:p>
          <a:p>
            <a:pPr marL="457200" indent="-457200">
              <a:lnSpc>
                <a:spcPct val="150000"/>
              </a:lnSpc>
              <a:buFont typeface="Arial" charset="0"/>
              <a:buChar char="•"/>
            </a:pPr>
            <a:r>
              <a:rPr lang="en-US" dirty="0" smtClean="0"/>
              <a:t>The fibrin that has penetrated the graft acts as glue, then it is infiltrated by fibroblasts and then turns into fibrous tissue, so a firm contact is established between the graft and the recipient region</a:t>
            </a:r>
          </a:p>
          <a:p>
            <a:pPr marL="457200" indent="-457200">
              <a:lnSpc>
                <a:spcPct val="150000"/>
              </a:lnSpc>
              <a:buFont typeface="Arial" charset="0"/>
              <a:buChar char="•"/>
            </a:pPr>
            <a:r>
              <a:rPr lang="en-US" dirty="0" smtClean="0"/>
              <a:t>Streptococcus </a:t>
            </a:r>
            <a:r>
              <a:rPr lang="en-US" dirty="0" err="1" smtClean="0"/>
              <a:t>pyogenes</a:t>
            </a:r>
            <a:r>
              <a:rPr lang="en-US" dirty="0" smtClean="0"/>
              <a:t> beta-</a:t>
            </a:r>
            <a:r>
              <a:rPr lang="en-US" dirty="0" err="1" smtClean="0"/>
              <a:t>haemolyticus</a:t>
            </a:r>
            <a:r>
              <a:rPr lang="en-US" dirty="0" smtClean="0"/>
              <a:t> of serological group A </a:t>
            </a:r>
            <a:r>
              <a:rPr lang="en-US" dirty="0" smtClean="0"/>
              <a:t>produces </a:t>
            </a:r>
            <a:r>
              <a:rPr lang="en-US" dirty="0" smtClean="0"/>
              <a:t>the enzyme </a:t>
            </a:r>
            <a:r>
              <a:rPr lang="en-US" dirty="0" err="1" smtClean="0"/>
              <a:t>fibrinolysin</a:t>
            </a:r>
            <a:r>
              <a:rPr lang="en-US" dirty="0" smtClean="0"/>
              <a:t> and destroys the process of graft take, so the presence of this bacteria on the recipient site is an absolute contraindication for skin grafting</a:t>
            </a:r>
            <a:endParaRPr lang="en-U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27651" name="Rectangle 3"/>
          <p:cNvSpPr>
            <a:spLocks noGrp="1" noChangeArrowheads="1"/>
          </p:cNvSpPr>
          <p:nvPr>
            <p:ph type="body" sz="half" idx="1"/>
          </p:nvPr>
        </p:nvSpPr>
        <p:spPr/>
        <p:txBody>
          <a:bodyPr/>
          <a:lstStyle/>
          <a:p>
            <a:pPr eaLnBrk="1" hangingPunct="1"/>
            <a:endParaRPr lang="en-US" smtClean="0"/>
          </a:p>
        </p:txBody>
      </p:sp>
      <p:sp>
        <p:nvSpPr>
          <p:cNvPr id="27652" name="Rectangle 4"/>
          <p:cNvSpPr>
            <a:spLocks noGrp="1" noChangeArrowheads="1"/>
          </p:cNvSpPr>
          <p:nvPr>
            <p:ph type="body" sz="half" idx="2"/>
          </p:nvPr>
        </p:nvSpPr>
        <p:spPr/>
        <p:txBody>
          <a:bodyPr/>
          <a:lstStyle/>
          <a:p>
            <a:pPr eaLnBrk="1" hangingPunct="1"/>
            <a:endParaRPr lang="en-US" smtClean="0"/>
          </a:p>
        </p:txBody>
      </p:sp>
      <p:pic>
        <p:nvPicPr>
          <p:cNvPr id="2765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27655" name="Rectangle 10"/>
          <p:cNvSpPr>
            <a:spLocks noChangeArrowheads="1"/>
          </p:cNvSpPr>
          <p:nvPr/>
        </p:nvSpPr>
        <p:spPr bwMode="auto">
          <a:xfrm>
            <a:off x="914400" y="1447800"/>
            <a:ext cx="7772400" cy="4154488"/>
          </a:xfrm>
          <a:prstGeom prst="rect">
            <a:avLst/>
          </a:prstGeom>
          <a:noFill/>
          <a:ln w="9525">
            <a:noFill/>
            <a:miter lim="800000"/>
            <a:headEnd/>
            <a:tailEnd/>
          </a:ln>
        </p:spPr>
        <p:txBody>
          <a:bodyPr>
            <a:spAutoFit/>
          </a:bodyPr>
          <a:lstStyle/>
          <a:p>
            <a:pPr marL="457200" indent="-457200">
              <a:lnSpc>
                <a:spcPct val="120000"/>
              </a:lnSpc>
            </a:pPr>
            <a:r>
              <a:rPr lang="sr-Latn-CS" sz="2000" b="1"/>
              <a:t> </a:t>
            </a:r>
            <a:endParaRPr lang="sr-Latn-CS" sz="2000" b="1" u="sng"/>
          </a:p>
          <a:p>
            <a:pPr marL="457200" indent="-457200">
              <a:lnSpc>
                <a:spcPct val="120000"/>
              </a:lnSpc>
              <a:buFont typeface="Arial" charset="0"/>
              <a:buChar char="•"/>
            </a:pPr>
            <a:endParaRPr lang="sr-Latn-CS" sz="2000" b="1"/>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p:txBody>
      </p:sp>
      <p:sp>
        <p:nvSpPr>
          <p:cNvPr id="27656" name="Rectangle 7"/>
          <p:cNvSpPr>
            <a:spLocks noChangeArrowheads="1"/>
          </p:cNvSpPr>
          <p:nvPr/>
        </p:nvSpPr>
        <p:spPr bwMode="auto">
          <a:xfrm>
            <a:off x="1143000" y="685800"/>
            <a:ext cx="7010400" cy="5632311"/>
          </a:xfrm>
          <a:prstGeom prst="rect">
            <a:avLst/>
          </a:prstGeom>
          <a:noFill/>
          <a:ln w="9525">
            <a:noFill/>
            <a:miter lim="800000"/>
            <a:headEnd/>
            <a:tailEnd/>
          </a:ln>
        </p:spPr>
        <p:txBody>
          <a:bodyPr>
            <a:spAutoFit/>
          </a:bodyPr>
          <a:lstStyle/>
          <a:p>
            <a:pPr marL="457200" indent="-457200">
              <a:lnSpc>
                <a:spcPct val="120000"/>
              </a:lnSpc>
            </a:pPr>
            <a:r>
              <a:rPr lang="en-US" sz="2000" b="1" dirty="0"/>
              <a:t>III	</a:t>
            </a:r>
            <a:r>
              <a:rPr lang="en-US" sz="2000" b="1" dirty="0" smtClean="0"/>
              <a:t> Phase of revascularization</a:t>
            </a:r>
            <a:endParaRPr lang="en-US" sz="2000" b="1" u="sng" dirty="0"/>
          </a:p>
          <a:p>
            <a:pPr marL="457200" indent="-457200">
              <a:lnSpc>
                <a:spcPct val="120000"/>
              </a:lnSpc>
            </a:pPr>
            <a:endParaRPr lang="en-US" sz="2000" b="1" u="sng" dirty="0"/>
          </a:p>
          <a:p>
            <a:pPr marL="457200" indent="-457200">
              <a:lnSpc>
                <a:spcPct val="150000"/>
              </a:lnSpc>
              <a:buFont typeface="Arial" charset="0"/>
              <a:buChar char="•"/>
            </a:pPr>
            <a:r>
              <a:rPr lang="en-US" sz="1600" dirty="0" smtClean="0"/>
              <a:t>Active circulation begins around the 3rd day with the inosculation of blood vessels, which in the first 48 hours grow into a fibrin network</a:t>
            </a:r>
          </a:p>
          <a:p>
            <a:pPr marL="457200" indent="-457200">
              <a:lnSpc>
                <a:spcPct val="150000"/>
              </a:lnSpc>
              <a:buFont typeface="Arial" charset="0"/>
              <a:buChar char="•"/>
            </a:pPr>
            <a:r>
              <a:rPr lang="en-US" sz="1600" dirty="0" err="1" smtClean="0"/>
              <a:t>Microanastomoses</a:t>
            </a:r>
            <a:r>
              <a:rPr lang="en-US" sz="1600" dirty="0" smtClean="0"/>
              <a:t> between the blood vessels of the graft and the recipient are seen after 22 hours </a:t>
            </a:r>
          </a:p>
          <a:p>
            <a:pPr marL="457200" indent="-457200">
              <a:lnSpc>
                <a:spcPct val="150000"/>
              </a:lnSpc>
              <a:buFont typeface="Arial" charset="0"/>
              <a:buChar char="•"/>
            </a:pPr>
            <a:r>
              <a:rPr lang="en-US" sz="1600" dirty="0" smtClean="0"/>
              <a:t>Blood flow becomes bidirectional on the 5th day</a:t>
            </a:r>
          </a:p>
          <a:p>
            <a:pPr marL="457200" indent="-457200">
              <a:lnSpc>
                <a:spcPct val="150000"/>
              </a:lnSpc>
              <a:buFont typeface="Arial" charset="0"/>
              <a:buChar char="•"/>
            </a:pPr>
            <a:r>
              <a:rPr lang="en-US" sz="1600" dirty="0" smtClean="0"/>
              <a:t>From the 6th to the 8th day, vascular plexuses are formed: capillaries, arterioles and </a:t>
            </a:r>
            <a:r>
              <a:rPr lang="en-US" sz="1600" dirty="0" err="1" smtClean="0"/>
              <a:t>venules</a:t>
            </a:r>
            <a:endParaRPr lang="en-US" sz="1600" dirty="0" smtClean="0"/>
          </a:p>
          <a:p>
            <a:pPr marL="457200" indent="-457200">
              <a:lnSpc>
                <a:spcPct val="150000"/>
              </a:lnSpc>
              <a:buFont typeface="Arial" charset="0"/>
              <a:buChar char="•"/>
            </a:pPr>
            <a:r>
              <a:rPr lang="en-US" sz="1600" dirty="0" smtClean="0"/>
              <a:t>Lymphatic drainage begins </a:t>
            </a:r>
            <a:r>
              <a:rPr lang="en-US" sz="1600" dirty="0" smtClean="0"/>
              <a:t>after 4-5</a:t>
            </a:r>
            <a:r>
              <a:rPr lang="en-US" sz="1600" dirty="0" smtClean="0"/>
              <a:t> days </a:t>
            </a:r>
          </a:p>
          <a:p>
            <a:pPr marL="457200" indent="-457200">
              <a:lnSpc>
                <a:spcPct val="150000"/>
              </a:lnSpc>
              <a:buFont typeface="Arial" charset="0"/>
              <a:buChar char="•"/>
            </a:pPr>
            <a:r>
              <a:rPr lang="en-US" sz="1600" dirty="0" smtClean="0"/>
              <a:t>Real circulation begins between days 4 and 7 </a:t>
            </a:r>
          </a:p>
          <a:p>
            <a:pPr marL="457200" indent="-457200">
              <a:lnSpc>
                <a:spcPct val="150000"/>
              </a:lnSpc>
              <a:buFont typeface="Arial" charset="0"/>
              <a:buChar char="•"/>
            </a:pPr>
            <a:r>
              <a:rPr lang="en-US" sz="1600" dirty="0" smtClean="0"/>
              <a:t>The process of revascularization of the graft is completed in 6-7 days and then the graft is considered to be accepted </a:t>
            </a:r>
          </a:p>
          <a:p>
            <a:pPr marL="457200" indent="-457200">
              <a:lnSpc>
                <a:spcPct val="150000"/>
              </a:lnSpc>
              <a:buFont typeface="Arial" charset="0"/>
              <a:buChar char="•"/>
            </a:pPr>
            <a:r>
              <a:rPr lang="en-US" sz="1600" dirty="0" smtClean="0"/>
              <a:t>During this entire phase, revascularization of the graft from the edges of the skin defect is also important</a:t>
            </a:r>
            <a:endParaRPr lang="en-US" sz="1600"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28675" name="Rectangle 3"/>
          <p:cNvSpPr>
            <a:spLocks noGrp="1" noChangeArrowheads="1"/>
          </p:cNvSpPr>
          <p:nvPr>
            <p:ph type="body" sz="half" idx="1"/>
          </p:nvPr>
        </p:nvSpPr>
        <p:spPr/>
        <p:txBody>
          <a:bodyPr/>
          <a:lstStyle/>
          <a:p>
            <a:pPr eaLnBrk="1" hangingPunct="1"/>
            <a:endParaRPr lang="en-US" smtClean="0"/>
          </a:p>
        </p:txBody>
      </p:sp>
      <p:sp>
        <p:nvSpPr>
          <p:cNvPr id="28676" name="Rectangle 4"/>
          <p:cNvSpPr>
            <a:spLocks noGrp="1" noChangeArrowheads="1"/>
          </p:cNvSpPr>
          <p:nvPr>
            <p:ph type="body" sz="half" idx="2"/>
          </p:nvPr>
        </p:nvSpPr>
        <p:spPr/>
        <p:txBody>
          <a:bodyPr/>
          <a:lstStyle/>
          <a:p>
            <a:pPr eaLnBrk="1" hangingPunct="1"/>
            <a:endParaRPr lang="en-US" smtClean="0"/>
          </a:p>
        </p:txBody>
      </p:sp>
      <p:pic>
        <p:nvPicPr>
          <p:cNvPr id="28677"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28679" name="Rectangle 10"/>
          <p:cNvSpPr>
            <a:spLocks noChangeArrowheads="1"/>
          </p:cNvSpPr>
          <p:nvPr/>
        </p:nvSpPr>
        <p:spPr bwMode="auto">
          <a:xfrm>
            <a:off x="914400" y="1447800"/>
            <a:ext cx="7772400" cy="4154488"/>
          </a:xfrm>
          <a:prstGeom prst="rect">
            <a:avLst/>
          </a:prstGeom>
          <a:noFill/>
          <a:ln w="9525">
            <a:noFill/>
            <a:miter lim="800000"/>
            <a:headEnd/>
            <a:tailEnd/>
          </a:ln>
        </p:spPr>
        <p:txBody>
          <a:bodyPr>
            <a:spAutoFit/>
          </a:bodyPr>
          <a:lstStyle/>
          <a:p>
            <a:pPr marL="457200" indent="-457200">
              <a:lnSpc>
                <a:spcPct val="120000"/>
              </a:lnSpc>
            </a:pPr>
            <a:r>
              <a:rPr lang="sr-Latn-CS" sz="2000" b="1"/>
              <a:t> </a:t>
            </a:r>
            <a:endParaRPr lang="sr-Latn-CS" sz="2000" b="1" u="sng"/>
          </a:p>
          <a:p>
            <a:pPr marL="457200" indent="-457200">
              <a:lnSpc>
                <a:spcPct val="120000"/>
              </a:lnSpc>
              <a:buFont typeface="Arial" charset="0"/>
              <a:buChar char="•"/>
            </a:pPr>
            <a:endParaRPr lang="sr-Latn-CS" sz="2000" b="1"/>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p:txBody>
      </p:sp>
      <p:sp>
        <p:nvSpPr>
          <p:cNvPr id="28680" name="Rectangle 7"/>
          <p:cNvSpPr>
            <a:spLocks noChangeArrowheads="1"/>
          </p:cNvSpPr>
          <p:nvPr/>
        </p:nvSpPr>
        <p:spPr bwMode="auto">
          <a:xfrm>
            <a:off x="762000" y="2209800"/>
            <a:ext cx="7010400" cy="2352952"/>
          </a:xfrm>
          <a:prstGeom prst="rect">
            <a:avLst/>
          </a:prstGeom>
          <a:noFill/>
          <a:ln w="9525">
            <a:noFill/>
            <a:miter lim="800000"/>
            <a:headEnd/>
            <a:tailEnd/>
          </a:ln>
        </p:spPr>
        <p:txBody>
          <a:bodyPr>
            <a:spAutoFit/>
          </a:bodyPr>
          <a:lstStyle/>
          <a:p>
            <a:pPr marL="457200" indent="-457200">
              <a:lnSpc>
                <a:spcPct val="150000"/>
              </a:lnSpc>
            </a:pPr>
            <a:r>
              <a:rPr lang="en-US" sz="2000" dirty="0" smtClean="0"/>
              <a:t>	Thinner </a:t>
            </a:r>
            <a:r>
              <a:rPr lang="en-US" sz="2000" dirty="0" smtClean="0"/>
              <a:t>skin grafts (partial thickness skin) </a:t>
            </a:r>
            <a:r>
              <a:rPr lang="en-US" sz="2000" dirty="0" err="1" smtClean="0"/>
              <a:t>revascularize</a:t>
            </a:r>
            <a:r>
              <a:rPr lang="en-US" sz="2000" dirty="0" smtClean="0"/>
              <a:t> more quickly because the blood vessels have to travel a shorter distance and because there are more open blood vessels on the inner side of the graft due to the denser branching of the vascular network going from the dermis to the epidermis</a:t>
            </a:r>
            <a:endParaRPr lang="en-US" sz="20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29699" name="Rectangle 3"/>
          <p:cNvSpPr>
            <a:spLocks noGrp="1" noChangeArrowheads="1"/>
          </p:cNvSpPr>
          <p:nvPr>
            <p:ph type="body" sz="half" idx="1"/>
          </p:nvPr>
        </p:nvSpPr>
        <p:spPr/>
        <p:txBody>
          <a:bodyPr/>
          <a:lstStyle/>
          <a:p>
            <a:pPr eaLnBrk="1" hangingPunct="1"/>
            <a:endParaRPr lang="en-US" smtClean="0"/>
          </a:p>
        </p:txBody>
      </p:sp>
      <p:sp>
        <p:nvSpPr>
          <p:cNvPr id="29700" name="Rectangle 4"/>
          <p:cNvSpPr>
            <a:spLocks noGrp="1" noChangeArrowheads="1"/>
          </p:cNvSpPr>
          <p:nvPr>
            <p:ph type="body" sz="half" idx="2"/>
          </p:nvPr>
        </p:nvSpPr>
        <p:spPr/>
        <p:txBody>
          <a:bodyPr/>
          <a:lstStyle/>
          <a:p>
            <a:pPr eaLnBrk="1" hangingPunct="1"/>
            <a:endParaRPr lang="en-US" smtClean="0"/>
          </a:p>
        </p:txBody>
      </p:sp>
      <p:pic>
        <p:nvPicPr>
          <p:cNvPr id="29701"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29703" name="Rectangle 10"/>
          <p:cNvSpPr>
            <a:spLocks noChangeArrowheads="1"/>
          </p:cNvSpPr>
          <p:nvPr/>
        </p:nvSpPr>
        <p:spPr bwMode="auto">
          <a:xfrm>
            <a:off x="914400" y="1447800"/>
            <a:ext cx="7772400" cy="4154488"/>
          </a:xfrm>
          <a:prstGeom prst="rect">
            <a:avLst/>
          </a:prstGeom>
          <a:noFill/>
          <a:ln w="9525">
            <a:noFill/>
            <a:miter lim="800000"/>
            <a:headEnd/>
            <a:tailEnd/>
          </a:ln>
        </p:spPr>
        <p:txBody>
          <a:bodyPr>
            <a:spAutoFit/>
          </a:bodyPr>
          <a:lstStyle/>
          <a:p>
            <a:pPr marL="457200" indent="-457200">
              <a:lnSpc>
                <a:spcPct val="120000"/>
              </a:lnSpc>
            </a:pPr>
            <a:r>
              <a:rPr lang="sr-Latn-CS" sz="2000" b="1"/>
              <a:t> </a:t>
            </a:r>
            <a:endParaRPr lang="sr-Latn-CS" sz="2000" b="1" u="sng"/>
          </a:p>
          <a:p>
            <a:pPr marL="457200" indent="-457200">
              <a:lnSpc>
                <a:spcPct val="120000"/>
              </a:lnSpc>
              <a:buFont typeface="Arial" charset="0"/>
              <a:buChar char="•"/>
            </a:pPr>
            <a:endParaRPr lang="sr-Latn-CS" sz="2000" b="1"/>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p:txBody>
      </p:sp>
      <p:sp>
        <p:nvSpPr>
          <p:cNvPr id="29704" name="Rectangle 7"/>
          <p:cNvSpPr>
            <a:spLocks noChangeArrowheads="1"/>
          </p:cNvSpPr>
          <p:nvPr/>
        </p:nvSpPr>
        <p:spPr bwMode="auto">
          <a:xfrm>
            <a:off x="1143000" y="1828800"/>
            <a:ext cx="7010400" cy="3231654"/>
          </a:xfrm>
          <a:prstGeom prst="rect">
            <a:avLst/>
          </a:prstGeom>
          <a:noFill/>
          <a:ln w="9525">
            <a:noFill/>
            <a:miter lim="800000"/>
            <a:headEnd/>
            <a:tailEnd/>
          </a:ln>
        </p:spPr>
        <p:txBody>
          <a:bodyPr>
            <a:spAutoFit/>
          </a:bodyPr>
          <a:lstStyle/>
          <a:p>
            <a:pPr marL="457200" indent="-457200">
              <a:lnSpc>
                <a:spcPct val="120000"/>
              </a:lnSpc>
            </a:pPr>
            <a:r>
              <a:rPr lang="en-US" sz="2000" dirty="0" smtClean="0"/>
              <a:t>Factors affecting </a:t>
            </a:r>
            <a:r>
              <a:rPr lang="en-US" sz="2000" dirty="0" smtClean="0"/>
              <a:t>the </a:t>
            </a:r>
            <a:r>
              <a:rPr lang="en-US" sz="2000" dirty="0" smtClean="0"/>
              <a:t>skin graft take</a:t>
            </a:r>
          </a:p>
          <a:p>
            <a:pPr marL="457200" indent="-457200">
              <a:lnSpc>
                <a:spcPct val="150000"/>
              </a:lnSpc>
            </a:pPr>
            <a:endParaRPr lang="en-US" sz="2000" b="1" u="sng" dirty="0"/>
          </a:p>
          <a:p>
            <a:pPr marL="457200" indent="-457200">
              <a:lnSpc>
                <a:spcPct val="150000"/>
              </a:lnSpc>
              <a:buFont typeface="Arial" charset="0"/>
              <a:buChar char="•"/>
            </a:pPr>
            <a:r>
              <a:rPr lang="en-US" sz="2000" dirty="0" smtClean="0"/>
              <a:t>Access to nutrients </a:t>
            </a:r>
          </a:p>
          <a:p>
            <a:pPr marL="457200" indent="-457200">
              <a:lnSpc>
                <a:spcPct val="150000"/>
              </a:lnSpc>
              <a:buFont typeface="Arial" charset="0"/>
              <a:buChar char="•"/>
            </a:pPr>
            <a:r>
              <a:rPr lang="en-US" sz="2000" dirty="0" smtClean="0"/>
              <a:t>Elimination of </a:t>
            </a:r>
            <a:r>
              <a:rPr lang="en-US" sz="2000" dirty="0" smtClean="0"/>
              <a:t> metabolic  waste products </a:t>
            </a:r>
            <a:endParaRPr lang="en-US" sz="2000" dirty="0" smtClean="0"/>
          </a:p>
          <a:p>
            <a:pPr marL="457200" indent="-457200">
              <a:lnSpc>
                <a:spcPct val="150000"/>
              </a:lnSpc>
              <a:buFont typeface="Arial" charset="0"/>
              <a:buChar char="•"/>
            </a:pPr>
            <a:r>
              <a:rPr lang="en-US" sz="2000" dirty="0" smtClean="0"/>
              <a:t>Anatomical distinction between graft and recipient tissue</a:t>
            </a:r>
          </a:p>
          <a:p>
            <a:pPr marL="457200" indent="-457200">
              <a:lnSpc>
                <a:spcPct val="150000"/>
              </a:lnSpc>
              <a:buFont typeface="Arial" charset="0"/>
              <a:buChar char="•"/>
            </a:pPr>
            <a:r>
              <a:rPr lang="en-US" sz="2000" dirty="0" smtClean="0"/>
              <a:t>Taxonomic and </a:t>
            </a:r>
            <a:r>
              <a:rPr lang="en-US" sz="2000" dirty="0" err="1" smtClean="0"/>
              <a:t>neurogenetic</a:t>
            </a:r>
            <a:r>
              <a:rPr lang="en-US" sz="2000" dirty="0" smtClean="0"/>
              <a:t> relationships between graft and recipient</a:t>
            </a:r>
            <a:endParaRPr lang="en-US" sz="2000" b="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30723" name="Rectangle 3"/>
          <p:cNvSpPr>
            <a:spLocks noGrp="1" noChangeArrowheads="1"/>
          </p:cNvSpPr>
          <p:nvPr>
            <p:ph type="body" sz="half" idx="1"/>
          </p:nvPr>
        </p:nvSpPr>
        <p:spPr/>
        <p:txBody>
          <a:bodyPr/>
          <a:lstStyle/>
          <a:p>
            <a:pPr eaLnBrk="1" hangingPunct="1"/>
            <a:endParaRPr lang="en-US" smtClean="0"/>
          </a:p>
        </p:txBody>
      </p:sp>
      <p:sp>
        <p:nvSpPr>
          <p:cNvPr id="30724" name="Rectangle 4"/>
          <p:cNvSpPr>
            <a:spLocks noGrp="1" noChangeArrowheads="1"/>
          </p:cNvSpPr>
          <p:nvPr>
            <p:ph type="body" sz="half" idx="2"/>
          </p:nvPr>
        </p:nvSpPr>
        <p:spPr/>
        <p:txBody>
          <a:bodyPr/>
          <a:lstStyle/>
          <a:p>
            <a:pPr eaLnBrk="1" hangingPunct="1"/>
            <a:endParaRPr lang="en-US" smtClean="0"/>
          </a:p>
        </p:txBody>
      </p:sp>
      <p:pic>
        <p:nvPicPr>
          <p:cNvPr id="30725"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30727" name="Rectangle 10"/>
          <p:cNvSpPr>
            <a:spLocks noChangeArrowheads="1"/>
          </p:cNvSpPr>
          <p:nvPr/>
        </p:nvSpPr>
        <p:spPr bwMode="auto">
          <a:xfrm>
            <a:off x="914400" y="1447800"/>
            <a:ext cx="7772400" cy="4154488"/>
          </a:xfrm>
          <a:prstGeom prst="rect">
            <a:avLst/>
          </a:prstGeom>
          <a:noFill/>
          <a:ln w="9525">
            <a:noFill/>
            <a:miter lim="800000"/>
            <a:headEnd/>
            <a:tailEnd/>
          </a:ln>
        </p:spPr>
        <p:txBody>
          <a:bodyPr>
            <a:spAutoFit/>
          </a:bodyPr>
          <a:lstStyle/>
          <a:p>
            <a:pPr marL="457200" indent="-457200">
              <a:lnSpc>
                <a:spcPct val="120000"/>
              </a:lnSpc>
            </a:pPr>
            <a:r>
              <a:rPr lang="sr-Latn-CS" sz="2000" b="1"/>
              <a:t> </a:t>
            </a:r>
            <a:endParaRPr lang="sr-Latn-CS" sz="2000" b="1" u="sng"/>
          </a:p>
          <a:p>
            <a:pPr marL="457200" indent="-457200">
              <a:lnSpc>
                <a:spcPct val="120000"/>
              </a:lnSpc>
              <a:buFont typeface="Arial" charset="0"/>
              <a:buChar char="•"/>
            </a:pPr>
            <a:endParaRPr lang="sr-Latn-CS" sz="2000" b="1"/>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p:txBody>
      </p:sp>
      <p:sp>
        <p:nvSpPr>
          <p:cNvPr id="30728" name="Rectangle 7"/>
          <p:cNvSpPr>
            <a:spLocks noChangeArrowheads="1"/>
          </p:cNvSpPr>
          <p:nvPr/>
        </p:nvSpPr>
        <p:spPr bwMode="auto">
          <a:xfrm>
            <a:off x="1143000" y="1828800"/>
            <a:ext cx="7010400" cy="3600986"/>
          </a:xfrm>
          <a:prstGeom prst="rect">
            <a:avLst/>
          </a:prstGeom>
          <a:noFill/>
          <a:ln w="9525">
            <a:noFill/>
            <a:miter lim="800000"/>
            <a:headEnd/>
            <a:tailEnd/>
          </a:ln>
        </p:spPr>
        <p:txBody>
          <a:bodyPr>
            <a:spAutoFit/>
          </a:bodyPr>
          <a:lstStyle/>
          <a:p>
            <a:pPr marL="457200" indent="-457200">
              <a:lnSpc>
                <a:spcPct val="120000"/>
              </a:lnSpc>
            </a:pPr>
            <a:r>
              <a:rPr lang="en-US" sz="2000" dirty="0" smtClean="0"/>
              <a:t>Requirements  </a:t>
            </a:r>
            <a:r>
              <a:rPr lang="en-US" sz="2000" dirty="0" smtClean="0"/>
              <a:t>for accepting skin </a:t>
            </a:r>
            <a:r>
              <a:rPr lang="en-US" sz="2000" dirty="0" smtClean="0"/>
              <a:t>graft</a:t>
            </a:r>
            <a:endParaRPr lang="en-US" sz="2000" dirty="0" smtClean="0"/>
          </a:p>
          <a:p>
            <a:pPr marL="457200" indent="-457200">
              <a:lnSpc>
                <a:spcPct val="120000"/>
              </a:lnSpc>
            </a:pPr>
            <a:endParaRPr lang="en-US" sz="2000" b="1" u="sng" dirty="0"/>
          </a:p>
          <a:p>
            <a:pPr marL="457200" indent="-457200">
              <a:lnSpc>
                <a:spcPct val="150000"/>
              </a:lnSpc>
              <a:buFont typeface="Arial" charset="0"/>
              <a:buChar char="•"/>
            </a:pPr>
            <a:r>
              <a:rPr lang="en-US" sz="2000" dirty="0" smtClean="0"/>
              <a:t>A well-</a:t>
            </a:r>
            <a:r>
              <a:rPr lang="en-US" sz="2000" dirty="0" err="1" smtClean="0"/>
              <a:t>vascularized</a:t>
            </a:r>
            <a:r>
              <a:rPr lang="en-US" sz="2000" dirty="0" smtClean="0"/>
              <a:t> recipient region - a skin defect that has preserved capillary circulation and a skin defect that has good granulation potential </a:t>
            </a:r>
          </a:p>
          <a:p>
            <a:pPr marL="457200" indent="-457200">
              <a:lnSpc>
                <a:spcPct val="150000"/>
              </a:lnSpc>
              <a:buFont typeface="Arial" charset="0"/>
              <a:buChar char="•"/>
            </a:pPr>
            <a:r>
              <a:rPr lang="en-US" sz="2000" dirty="0" smtClean="0"/>
              <a:t>Rapid </a:t>
            </a:r>
            <a:r>
              <a:rPr lang="en-US" sz="2000" dirty="0" err="1" smtClean="0"/>
              <a:t>imbibition</a:t>
            </a:r>
            <a:r>
              <a:rPr lang="en-US" sz="2000" dirty="0" smtClean="0"/>
              <a:t> of the graft with serum </a:t>
            </a:r>
          </a:p>
          <a:p>
            <a:pPr marL="457200" indent="-457200">
              <a:lnSpc>
                <a:spcPct val="150000"/>
              </a:lnSpc>
              <a:buFont typeface="Arial" charset="0"/>
              <a:buChar char="•"/>
            </a:pPr>
            <a:r>
              <a:rPr lang="en-US" sz="2000" dirty="0" smtClean="0"/>
              <a:t>Good immobilization of the graft </a:t>
            </a:r>
          </a:p>
          <a:p>
            <a:pPr marL="457200" indent="-457200">
              <a:lnSpc>
                <a:spcPct val="150000"/>
              </a:lnSpc>
              <a:buFont typeface="Arial" charset="0"/>
              <a:buChar char="•"/>
            </a:pPr>
            <a:r>
              <a:rPr lang="en-US" sz="2000" dirty="0" smtClean="0"/>
              <a:t>Rapid revascularization of the graft</a:t>
            </a:r>
            <a:endParaRPr lang="en-US" sz="20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thankful-slide"/>
          <p:cNvPicPr>
            <a:picLocks noGrp="1" noChangeAspect="1" noChangeArrowheads="1"/>
          </p:cNvPicPr>
          <p:nvPr>
            <p:ph/>
          </p:nvPr>
        </p:nvPicPr>
        <p:blipFill>
          <a:blip r:embed="rId2" cstate="print"/>
          <a:srcRect/>
          <a:stretch>
            <a:fillRect/>
          </a:stretch>
        </p:blipFill>
        <p:spPr>
          <a:xfrm>
            <a:off x="0" y="0"/>
            <a:ext cx="9144000" cy="6858000"/>
          </a:xfrm>
          <a:noFill/>
        </p:spPr>
      </p:pic>
      <p:sp>
        <p:nvSpPr>
          <p:cNvPr id="4099" name="Rectangle 3"/>
          <p:cNvSpPr>
            <a:spLocks noChangeArrowheads="1"/>
          </p:cNvSpPr>
          <p:nvPr/>
        </p:nvSpPr>
        <p:spPr bwMode="auto">
          <a:xfrm>
            <a:off x="990600" y="5029200"/>
            <a:ext cx="7772400" cy="437043"/>
          </a:xfrm>
          <a:prstGeom prst="rect">
            <a:avLst/>
          </a:prstGeom>
          <a:noFill/>
          <a:ln w="9525">
            <a:noFill/>
            <a:miter lim="800000"/>
            <a:headEnd/>
            <a:tailEnd/>
          </a:ln>
        </p:spPr>
        <p:txBody>
          <a:bodyPr>
            <a:spAutoFit/>
          </a:bodyPr>
          <a:lstStyle/>
          <a:p>
            <a:pPr algn="ctr">
              <a:lnSpc>
                <a:spcPct val="120000"/>
              </a:lnSpc>
              <a:spcBef>
                <a:spcPct val="20000"/>
              </a:spcBef>
            </a:pPr>
            <a:r>
              <a:rPr lang="en-US" sz="2000" dirty="0"/>
              <a:t>The oldest records of plastic surgery come from </a:t>
            </a:r>
            <a:r>
              <a:rPr lang="en-US" sz="2000" dirty="0" smtClean="0"/>
              <a:t>India- 6th </a:t>
            </a:r>
            <a:r>
              <a:rPr lang="en-US" sz="2000" dirty="0"/>
              <a:t>century BC</a:t>
            </a:r>
          </a:p>
        </p:txBody>
      </p:sp>
      <p:pic>
        <p:nvPicPr>
          <p:cNvPr id="4101" name="Picture 5" descr="banerg_n_21010"/>
          <p:cNvPicPr>
            <a:picLocks noChangeAspect="1" noChangeArrowheads="1"/>
          </p:cNvPicPr>
          <p:nvPr/>
        </p:nvPicPr>
        <p:blipFill>
          <a:blip r:embed="rId3" cstate="print"/>
          <a:srcRect l="34715" t="44171"/>
          <a:stretch>
            <a:fillRect/>
          </a:stretch>
        </p:blipFill>
        <p:spPr bwMode="auto">
          <a:xfrm>
            <a:off x="0" y="533400"/>
            <a:ext cx="3894138" cy="547688"/>
          </a:xfrm>
          <a:prstGeom prst="rect">
            <a:avLst/>
          </a:prstGeom>
          <a:noFill/>
          <a:ln w="9525">
            <a:noFill/>
            <a:miter lim="800000"/>
            <a:headEnd/>
            <a:tailEnd/>
          </a:ln>
        </p:spPr>
      </p:pic>
      <p:pic>
        <p:nvPicPr>
          <p:cNvPr id="4102" name="Picture 6" descr="06%20-%20Susruta"/>
          <p:cNvPicPr>
            <a:picLocks noChangeAspect="1" noChangeArrowheads="1"/>
          </p:cNvPicPr>
          <p:nvPr/>
        </p:nvPicPr>
        <p:blipFill>
          <a:blip r:embed="rId4" cstate="print"/>
          <a:srcRect/>
          <a:stretch>
            <a:fillRect/>
          </a:stretch>
        </p:blipFill>
        <p:spPr bwMode="auto">
          <a:xfrm>
            <a:off x="1828800" y="1447800"/>
            <a:ext cx="5486400" cy="3479800"/>
          </a:xfrm>
          <a:prstGeom prst="rect">
            <a:avLst/>
          </a:prstGeom>
          <a:noFill/>
          <a:ln w="9525">
            <a:noFill/>
            <a:miter lim="800000"/>
            <a:headEnd/>
            <a:tailEnd/>
          </a:ln>
        </p:spPr>
      </p:pic>
      <p:sp>
        <p:nvSpPr>
          <p:cNvPr id="7" name="Rectangle 7"/>
          <p:cNvSpPr>
            <a:spLocks noChangeArrowheads="1"/>
          </p:cNvSpPr>
          <p:nvPr/>
        </p:nvSpPr>
        <p:spPr bwMode="auto">
          <a:xfrm>
            <a:off x="4038600" y="685800"/>
            <a:ext cx="4289188" cy="461665"/>
          </a:xfrm>
          <a:prstGeom prst="rect">
            <a:avLst/>
          </a:prstGeom>
          <a:noFill/>
          <a:ln w="9525">
            <a:noFill/>
            <a:miter lim="800000"/>
            <a:headEnd/>
            <a:tailEnd/>
          </a:ln>
        </p:spPr>
        <p:txBody>
          <a:bodyPr wrap="none">
            <a:spAutoFit/>
          </a:bodyPr>
          <a:lstStyle/>
          <a:p>
            <a:r>
              <a:rPr lang="en-US" sz="2400" dirty="0"/>
              <a:t>Basic principles of plastic surgery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31747" name="Rectangle 3"/>
          <p:cNvSpPr>
            <a:spLocks noGrp="1" noChangeArrowheads="1"/>
          </p:cNvSpPr>
          <p:nvPr>
            <p:ph type="body" sz="half" idx="1"/>
          </p:nvPr>
        </p:nvSpPr>
        <p:spPr/>
        <p:txBody>
          <a:bodyPr/>
          <a:lstStyle/>
          <a:p>
            <a:pPr eaLnBrk="1" hangingPunct="1"/>
            <a:endParaRPr lang="en-US" smtClean="0"/>
          </a:p>
        </p:txBody>
      </p:sp>
      <p:sp>
        <p:nvSpPr>
          <p:cNvPr id="31748" name="Rectangle 4"/>
          <p:cNvSpPr>
            <a:spLocks noGrp="1" noChangeArrowheads="1"/>
          </p:cNvSpPr>
          <p:nvPr>
            <p:ph type="body" sz="half" idx="2"/>
          </p:nvPr>
        </p:nvSpPr>
        <p:spPr/>
        <p:txBody>
          <a:bodyPr/>
          <a:lstStyle/>
          <a:p>
            <a:pPr eaLnBrk="1" hangingPunct="1"/>
            <a:endParaRPr lang="en-US" smtClean="0"/>
          </a:p>
        </p:txBody>
      </p:sp>
      <p:pic>
        <p:nvPicPr>
          <p:cNvPr id="31749"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31751" name="Rectangle 10"/>
          <p:cNvSpPr>
            <a:spLocks noChangeArrowheads="1"/>
          </p:cNvSpPr>
          <p:nvPr/>
        </p:nvSpPr>
        <p:spPr bwMode="auto">
          <a:xfrm>
            <a:off x="914400" y="1447800"/>
            <a:ext cx="7772400" cy="4154488"/>
          </a:xfrm>
          <a:prstGeom prst="rect">
            <a:avLst/>
          </a:prstGeom>
          <a:noFill/>
          <a:ln w="9525">
            <a:noFill/>
            <a:miter lim="800000"/>
            <a:headEnd/>
            <a:tailEnd/>
          </a:ln>
        </p:spPr>
        <p:txBody>
          <a:bodyPr>
            <a:spAutoFit/>
          </a:bodyPr>
          <a:lstStyle/>
          <a:p>
            <a:pPr marL="457200" indent="-457200">
              <a:lnSpc>
                <a:spcPct val="120000"/>
              </a:lnSpc>
            </a:pPr>
            <a:r>
              <a:rPr lang="sr-Latn-CS" sz="2000" b="1"/>
              <a:t> </a:t>
            </a:r>
            <a:endParaRPr lang="sr-Latn-CS" sz="2000" b="1" u="sng"/>
          </a:p>
          <a:p>
            <a:pPr marL="457200" indent="-457200">
              <a:lnSpc>
                <a:spcPct val="120000"/>
              </a:lnSpc>
              <a:buFont typeface="Arial" charset="0"/>
              <a:buChar char="•"/>
            </a:pPr>
            <a:endParaRPr lang="sr-Latn-CS" sz="2000" b="1"/>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p:txBody>
      </p:sp>
      <p:sp>
        <p:nvSpPr>
          <p:cNvPr id="31752" name="Rectangle 7"/>
          <p:cNvSpPr>
            <a:spLocks noChangeArrowheads="1"/>
          </p:cNvSpPr>
          <p:nvPr/>
        </p:nvSpPr>
        <p:spPr bwMode="auto">
          <a:xfrm>
            <a:off x="1295400" y="1447800"/>
            <a:ext cx="7010400" cy="4533549"/>
          </a:xfrm>
          <a:prstGeom prst="rect">
            <a:avLst/>
          </a:prstGeom>
          <a:noFill/>
          <a:ln w="9525">
            <a:noFill/>
            <a:miter lim="800000"/>
            <a:headEnd/>
            <a:tailEnd/>
          </a:ln>
        </p:spPr>
        <p:txBody>
          <a:bodyPr>
            <a:spAutoFit/>
          </a:bodyPr>
          <a:lstStyle/>
          <a:p>
            <a:pPr marL="457200" indent="-457200">
              <a:lnSpc>
                <a:spcPct val="120000"/>
              </a:lnSpc>
            </a:pPr>
            <a:r>
              <a:rPr lang="en-US" sz="2000" dirty="0" smtClean="0"/>
              <a:t>The success of skin graft take depends on:</a:t>
            </a:r>
          </a:p>
          <a:p>
            <a:pPr marL="457200" indent="-457200">
              <a:lnSpc>
                <a:spcPct val="120000"/>
              </a:lnSpc>
            </a:pPr>
            <a:endParaRPr lang="en-US" b="1" u="sng" dirty="0"/>
          </a:p>
          <a:p>
            <a:pPr marL="457200" indent="-457200">
              <a:lnSpc>
                <a:spcPct val="150000"/>
              </a:lnSpc>
              <a:buFont typeface="Arial" charset="0"/>
              <a:buChar char="•"/>
            </a:pPr>
            <a:r>
              <a:rPr lang="en-US" dirty="0" smtClean="0"/>
              <a:t>Properties </a:t>
            </a:r>
            <a:r>
              <a:rPr lang="en-US" dirty="0" smtClean="0"/>
              <a:t>of </a:t>
            </a:r>
            <a:r>
              <a:rPr lang="en-US" dirty="0" smtClean="0"/>
              <a:t>recipient </a:t>
            </a:r>
            <a:r>
              <a:rPr lang="en-US" dirty="0" smtClean="0"/>
              <a:t>- surface of the defect with good granulation potential </a:t>
            </a:r>
          </a:p>
          <a:p>
            <a:pPr marL="457200" indent="-457200">
              <a:lnSpc>
                <a:spcPct val="150000"/>
              </a:lnSpc>
              <a:buFont typeface="Arial" charset="0"/>
              <a:buChar char="•"/>
            </a:pPr>
            <a:r>
              <a:rPr lang="en-US" dirty="0" smtClean="0"/>
              <a:t>Properties of graft </a:t>
            </a:r>
            <a:r>
              <a:rPr lang="en-US" dirty="0" smtClean="0"/>
              <a:t>- thinner grafts are easier to accept</a:t>
            </a:r>
          </a:p>
          <a:p>
            <a:pPr marL="457200" indent="-457200">
              <a:lnSpc>
                <a:spcPct val="150000"/>
              </a:lnSpc>
              <a:buFont typeface="Arial" charset="0"/>
              <a:buChar char="•"/>
            </a:pPr>
            <a:r>
              <a:rPr lang="en-US" dirty="0" smtClean="0"/>
              <a:t>Conditions under which the graft is placed in the defect: </a:t>
            </a:r>
          </a:p>
          <a:p>
            <a:pPr marL="457200" indent="-457200">
              <a:lnSpc>
                <a:spcPct val="150000"/>
              </a:lnSpc>
            </a:pPr>
            <a:r>
              <a:rPr lang="en-US" dirty="0" smtClean="0"/>
              <a:t>		- close and immobile contact between the graft and the substrate </a:t>
            </a:r>
          </a:p>
          <a:p>
            <a:pPr marL="457200" indent="-457200">
              <a:lnSpc>
                <a:spcPct val="150000"/>
              </a:lnSpc>
            </a:pPr>
            <a:r>
              <a:rPr lang="en-US" dirty="0" smtClean="0"/>
              <a:t>		- absence of space or fluid between them </a:t>
            </a:r>
          </a:p>
          <a:p>
            <a:pPr marL="457200" indent="-457200">
              <a:lnSpc>
                <a:spcPct val="150000"/>
              </a:lnSpc>
            </a:pPr>
            <a:r>
              <a:rPr lang="en-US" dirty="0" smtClean="0"/>
              <a:t>		- absence of movements </a:t>
            </a:r>
            <a:r>
              <a:rPr lang="en-US" dirty="0" smtClean="0"/>
              <a:t> that could </a:t>
            </a:r>
            <a:r>
              <a:rPr lang="en-US" dirty="0" smtClean="0"/>
              <a:t>dislocate the skin graft </a:t>
            </a:r>
            <a:r>
              <a:rPr lang="en-US" dirty="0" smtClean="0"/>
              <a:t>	from </a:t>
            </a:r>
            <a:r>
              <a:rPr lang="en-US" dirty="0" smtClean="0"/>
              <a:t>the recipient</a:t>
            </a:r>
            <a:endParaRPr lang="en-US"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32771" name="Rectangle 3"/>
          <p:cNvSpPr>
            <a:spLocks noGrp="1" noChangeArrowheads="1"/>
          </p:cNvSpPr>
          <p:nvPr>
            <p:ph type="body" sz="half" idx="1"/>
          </p:nvPr>
        </p:nvSpPr>
        <p:spPr/>
        <p:txBody>
          <a:bodyPr/>
          <a:lstStyle/>
          <a:p>
            <a:pPr eaLnBrk="1" hangingPunct="1"/>
            <a:endParaRPr lang="en-US" smtClean="0"/>
          </a:p>
        </p:txBody>
      </p:sp>
      <p:sp>
        <p:nvSpPr>
          <p:cNvPr id="32772" name="Rectangle 4"/>
          <p:cNvSpPr>
            <a:spLocks noGrp="1" noChangeArrowheads="1"/>
          </p:cNvSpPr>
          <p:nvPr>
            <p:ph type="body" sz="half" idx="2"/>
          </p:nvPr>
        </p:nvSpPr>
        <p:spPr/>
        <p:txBody>
          <a:bodyPr/>
          <a:lstStyle/>
          <a:p>
            <a:pPr eaLnBrk="1" hangingPunct="1"/>
            <a:endParaRPr lang="en-US" smtClean="0"/>
          </a:p>
        </p:txBody>
      </p:sp>
      <p:pic>
        <p:nvPicPr>
          <p:cNvPr id="3277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32775" name="Rectangle 10"/>
          <p:cNvSpPr>
            <a:spLocks noChangeArrowheads="1"/>
          </p:cNvSpPr>
          <p:nvPr/>
        </p:nvSpPr>
        <p:spPr bwMode="auto">
          <a:xfrm>
            <a:off x="914400" y="1447800"/>
            <a:ext cx="7772400" cy="4154488"/>
          </a:xfrm>
          <a:prstGeom prst="rect">
            <a:avLst/>
          </a:prstGeom>
          <a:noFill/>
          <a:ln w="9525">
            <a:noFill/>
            <a:miter lim="800000"/>
            <a:headEnd/>
            <a:tailEnd/>
          </a:ln>
        </p:spPr>
        <p:txBody>
          <a:bodyPr>
            <a:spAutoFit/>
          </a:bodyPr>
          <a:lstStyle/>
          <a:p>
            <a:pPr marL="457200" indent="-457200">
              <a:lnSpc>
                <a:spcPct val="120000"/>
              </a:lnSpc>
            </a:pPr>
            <a:r>
              <a:rPr lang="sr-Latn-CS" sz="2000" b="1"/>
              <a:t> </a:t>
            </a:r>
            <a:endParaRPr lang="sr-Latn-CS" sz="2000" b="1" u="sng"/>
          </a:p>
          <a:p>
            <a:pPr marL="457200" indent="-457200">
              <a:lnSpc>
                <a:spcPct val="120000"/>
              </a:lnSpc>
              <a:buFont typeface="Arial" charset="0"/>
              <a:buChar char="•"/>
            </a:pPr>
            <a:endParaRPr lang="sr-Latn-CS" sz="2000" b="1"/>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a:p>
            <a:pPr marL="457200" indent="-457200">
              <a:lnSpc>
                <a:spcPct val="120000"/>
              </a:lnSpc>
            </a:pPr>
            <a:endParaRPr lang="sr-Latn-CS" sz="2000" b="1" u="sng"/>
          </a:p>
        </p:txBody>
      </p:sp>
      <p:sp>
        <p:nvSpPr>
          <p:cNvPr id="32776" name="Rectangle 7"/>
          <p:cNvSpPr>
            <a:spLocks noChangeArrowheads="1"/>
          </p:cNvSpPr>
          <p:nvPr/>
        </p:nvSpPr>
        <p:spPr bwMode="auto">
          <a:xfrm>
            <a:off x="304800" y="838200"/>
            <a:ext cx="4800600" cy="5170646"/>
          </a:xfrm>
          <a:prstGeom prst="rect">
            <a:avLst/>
          </a:prstGeom>
          <a:noFill/>
          <a:ln w="9525">
            <a:noFill/>
            <a:miter lim="800000"/>
            <a:headEnd/>
            <a:tailEnd/>
          </a:ln>
        </p:spPr>
        <p:txBody>
          <a:bodyPr wrap="square">
            <a:spAutoFit/>
          </a:bodyPr>
          <a:lstStyle/>
          <a:p>
            <a:pPr marL="457200" indent="-457200">
              <a:lnSpc>
                <a:spcPct val="120000"/>
              </a:lnSpc>
            </a:pPr>
            <a:r>
              <a:rPr lang="en-US" sz="2000" u="sng" dirty="0" smtClean="0"/>
              <a:t>Properties of </a:t>
            </a:r>
            <a:r>
              <a:rPr lang="en-US" sz="2000" u="sng" dirty="0" smtClean="0"/>
              <a:t>skin </a:t>
            </a:r>
            <a:r>
              <a:rPr lang="en-US" sz="2000" u="sng" dirty="0" smtClean="0"/>
              <a:t>graft</a:t>
            </a:r>
          </a:p>
          <a:p>
            <a:pPr marL="457200" indent="-457200">
              <a:lnSpc>
                <a:spcPct val="120000"/>
              </a:lnSpc>
            </a:pPr>
            <a:endParaRPr lang="en-US" sz="2000" b="1" u="sng" dirty="0"/>
          </a:p>
          <a:p>
            <a:pPr marL="457200" indent="-457200">
              <a:lnSpc>
                <a:spcPct val="120000"/>
              </a:lnSpc>
            </a:pPr>
            <a:r>
              <a:rPr lang="en-US" sz="2000" dirty="0" smtClean="0"/>
              <a:t>The skin graft retains all the properties </a:t>
            </a:r>
            <a:r>
              <a:rPr lang="en-US" sz="2000" dirty="0" smtClean="0"/>
              <a:t>of</a:t>
            </a:r>
          </a:p>
          <a:p>
            <a:pPr marL="457200" indent="-457200">
              <a:lnSpc>
                <a:spcPct val="120000"/>
              </a:lnSpc>
            </a:pPr>
            <a:r>
              <a:rPr lang="en-US" sz="2000" dirty="0" smtClean="0"/>
              <a:t>the </a:t>
            </a:r>
            <a:r>
              <a:rPr lang="en-US" sz="2000" dirty="0" smtClean="0"/>
              <a:t>donor region except for </a:t>
            </a:r>
            <a:r>
              <a:rPr lang="en-US" sz="2000" dirty="0" err="1" smtClean="0"/>
              <a:t>innervation</a:t>
            </a:r>
            <a:r>
              <a:rPr lang="en-US" sz="2000" dirty="0" smtClean="0"/>
              <a:t> </a:t>
            </a:r>
            <a:r>
              <a:rPr lang="en-US" sz="2000" dirty="0" smtClean="0"/>
              <a:t>and</a:t>
            </a:r>
          </a:p>
          <a:p>
            <a:pPr marL="457200" indent="-457200">
              <a:lnSpc>
                <a:spcPct val="120000"/>
              </a:lnSpc>
            </a:pPr>
            <a:r>
              <a:rPr lang="en-US" sz="2000" dirty="0" smtClean="0"/>
              <a:t>function </a:t>
            </a:r>
            <a:r>
              <a:rPr lang="en-US" sz="2000" dirty="0" smtClean="0"/>
              <a:t>of the sweat glands</a:t>
            </a:r>
          </a:p>
          <a:p>
            <a:pPr marL="457200" indent="-457200">
              <a:lnSpc>
                <a:spcPct val="150000"/>
              </a:lnSpc>
            </a:pPr>
            <a:endParaRPr lang="en-US" sz="2000" dirty="0" smtClean="0"/>
          </a:p>
          <a:p>
            <a:pPr marL="457200" indent="-457200">
              <a:lnSpc>
                <a:spcPct val="150000"/>
              </a:lnSpc>
              <a:buFont typeface="Arial" charset="0"/>
              <a:buChar char="•"/>
            </a:pPr>
            <a:r>
              <a:rPr lang="en-US" sz="2000" dirty="0" smtClean="0"/>
              <a:t>Contraction </a:t>
            </a:r>
            <a:endParaRPr lang="en-US" sz="2000" dirty="0" smtClean="0"/>
          </a:p>
          <a:p>
            <a:pPr marL="457200" indent="-457200">
              <a:lnSpc>
                <a:spcPct val="150000"/>
              </a:lnSpc>
              <a:buFont typeface="Arial" charset="0"/>
              <a:buChar char="•"/>
            </a:pPr>
            <a:r>
              <a:rPr lang="en-US" sz="2000" dirty="0" smtClean="0"/>
              <a:t>Color </a:t>
            </a:r>
          </a:p>
          <a:p>
            <a:pPr marL="457200" indent="-457200">
              <a:lnSpc>
                <a:spcPct val="150000"/>
              </a:lnSpc>
              <a:buFont typeface="Arial" charset="0"/>
              <a:buChar char="•"/>
            </a:pPr>
            <a:r>
              <a:rPr lang="en-US" sz="2000" dirty="0" smtClean="0"/>
              <a:t>Skin </a:t>
            </a:r>
            <a:r>
              <a:rPr lang="en-US" sz="2000" dirty="0" err="1" smtClean="0"/>
              <a:t>adnexa</a:t>
            </a:r>
            <a:r>
              <a:rPr lang="en-US" sz="2000" dirty="0" smtClean="0"/>
              <a:t> </a:t>
            </a:r>
          </a:p>
          <a:p>
            <a:pPr marL="457200" indent="-457200">
              <a:lnSpc>
                <a:spcPct val="150000"/>
              </a:lnSpc>
              <a:buFont typeface="Arial" charset="0"/>
              <a:buChar char="•"/>
            </a:pPr>
            <a:r>
              <a:rPr lang="en-US" sz="2000" dirty="0" smtClean="0"/>
              <a:t>Sensibility </a:t>
            </a:r>
          </a:p>
          <a:p>
            <a:pPr marL="457200" indent="-457200">
              <a:lnSpc>
                <a:spcPct val="150000"/>
              </a:lnSpc>
              <a:buFont typeface="Arial" charset="0"/>
              <a:buChar char="•"/>
            </a:pPr>
            <a:r>
              <a:rPr lang="en-US" sz="2000" dirty="0" smtClean="0"/>
              <a:t>Persistence </a:t>
            </a:r>
          </a:p>
          <a:p>
            <a:pPr marL="457200" indent="-457200">
              <a:lnSpc>
                <a:spcPct val="150000"/>
              </a:lnSpc>
              <a:buFont typeface="Arial" charset="0"/>
              <a:buChar char="•"/>
            </a:pPr>
            <a:r>
              <a:rPr lang="en-US" sz="2000" dirty="0" smtClean="0"/>
              <a:t>Growth</a:t>
            </a:r>
            <a:endParaRPr lang="en-US" sz="2000" b="1" dirty="0"/>
          </a:p>
        </p:txBody>
      </p:sp>
      <p:sp>
        <p:nvSpPr>
          <p:cNvPr id="8" name="TextBox 7"/>
          <p:cNvSpPr txBox="1"/>
          <p:nvPr/>
        </p:nvSpPr>
        <p:spPr>
          <a:xfrm>
            <a:off x="5410200" y="2286000"/>
            <a:ext cx="3733800" cy="2862322"/>
          </a:xfrm>
          <a:prstGeom prst="rect">
            <a:avLst/>
          </a:prstGeom>
          <a:noFill/>
        </p:spPr>
        <p:txBody>
          <a:bodyPr wrap="square" rtlCol="0">
            <a:spAutoFit/>
          </a:bodyPr>
          <a:lstStyle/>
          <a:p>
            <a:r>
              <a:rPr lang="en-US" dirty="0" smtClean="0"/>
              <a:t>Sensory </a:t>
            </a:r>
            <a:r>
              <a:rPr lang="en-US" dirty="0" smtClean="0"/>
              <a:t>recovery to skin graft:</a:t>
            </a:r>
          </a:p>
          <a:p>
            <a:endParaRPr lang="en-US" dirty="0" smtClean="0"/>
          </a:p>
          <a:p>
            <a:r>
              <a:rPr lang="en-US" dirty="0" smtClean="0"/>
              <a:t>pain returns first</a:t>
            </a:r>
            <a:r>
              <a:rPr lang="en-US" dirty="0" smtClean="0"/>
              <a:t>,</a:t>
            </a:r>
          </a:p>
          <a:p>
            <a:endParaRPr lang="en-US" dirty="0" smtClean="0"/>
          </a:p>
          <a:p>
            <a:r>
              <a:rPr lang="en-US" dirty="0" smtClean="0"/>
              <a:t>followed </a:t>
            </a:r>
            <a:r>
              <a:rPr lang="en-US" dirty="0" smtClean="0"/>
              <a:t>by the sense of touch and then temperature</a:t>
            </a:r>
            <a:endParaRPr lang="en-US" dirty="0" smtClean="0"/>
          </a:p>
          <a:p>
            <a:endParaRPr lang="en-US" dirty="0" smtClean="0"/>
          </a:p>
          <a:p>
            <a:endParaRPr lang="en-US" dirty="0" smtClean="0"/>
          </a:p>
          <a:p>
            <a:endParaRPr lang="en-US" dirty="0" smtClean="0"/>
          </a:p>
          <a:p>
            <a:endParaRPr lang="en-US" dirty="0"/>
          </a:p>
        </p:txBody>
      </p:sp>
      <p:cxnSp>
        <p:nvCxnSpPr>
          <p:cNvPr id="10" name="Straight Connector 9"/>
          <p:cNvCxnSpPr/>
          <p:nvPr/>
        </p:nvCxnSpPr>
        <p:spPr>
          <a:xfrm>
            <a:off x="5257800" y="1676400"/>
            <a:ext cx="0" cy="4191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sz="quarter"/>
          </p:nvPr>
        </p:nvSpPr>
        <p:spPr/>
        <p:txBody>
          <a:bodyPr/>
          <a:lstStyle/>
          <a:p>
            <a:pPr eaLnBrk="1" hangingPunct="1"/>
            <a:r>
              <a:rPr lang="en-US" sz="2800" dirty="0" smtClean="0">
                <a:latin typeface="Cambria" pitchFamily="18" charset="0"/>
              </a:rPr>
              <a:t>Skin grafting after radical excision of skin tumor</a:t>
            </a:r>
            <a:endParaRPr lang="en-US" sz="2800" dirty="0" smtClean="0">
              <a:solidFill>
                <a:schemeClr val="tx1"/>
              </a:solidFill>
              <a:latin typeface="Cambria" pitchFamily="18" charset="0"/>
            </a:endParaRPr>
          </a:p>
        </p:txBody>
      </p:sp>
      <p:sp>
        <p:nvSpPr>
          <p:cNvPr id="33795" name="Rectangle 8"/>
          <p:cNvSpPr>
            <a:spLocks noGrp="1" noChangeArrowheads="1"/>
          </p:cNvSpPr>
          <p:nvPr>
            <p:ph sz="quarter" idx="4"/>
          </p:nvPr>
        </p:nvSpPr>
        <p:spPr>
          <a:xfrm>
            <a:off x="5791200" y="3962400"/>
            <a:ext cx="2895600" cy="2163763"/>
          </a:xfrm>
        </p:spPr>
        <p:txBody>
          <a:bodyPr/>
          <a:lstStyle/>
          <a:p>
            <a:pPr eaLnBrk="1" hangingPunct="1">
              <a:buFontTx/>
              <a:buNone/>
            </a:pPr>
            <a:endParaRPr lang="en-US" sz="2400" smtClean="0"/>
          </a:p>
        </p:txBody>
      </p:sp>
      <p:pic>
        <p:nvPicPr>
          <p:cNvPr id="33796" name="Picture 9" descr="mm dorsi001"/>
          <p:cNvPicPr>
            <a:picLocks noGrp="1" noChangeAspect="1" noChangeArrowheads="1"/>
          </p:cNvPicPr>
          <p:nvPr>
            <p:ph sz="quarter" idx="1"/>
          </p:nvPr>
        </p:nvPicPr>
        <p:blipFill>
          <a:blip r:embed="rId2" cstate="print"/>
          <a:srcRect/>
          <a:stretch>
            <a:fillRect/>
          </a:stretch>
        </p:blipFill>
        <p:spPr>
          <a:xfrm>
            <a:off x="533400" y="1371600"/>
            <a:ext cx="3564366" cy="2468880"/>
          </a:xfrm>
          <a:noFill/>
        </p:spPr>
      </p:pic>
      <p:pic>
        <p:nvPicPr>
          <p:cNvPr id="33797" name="Picture 10" descr="mm dorsi002"/>
          <p:cNvPicPr>
            <a:picLocks noGrp="1" noChangeAspect="1" noChangeArrowheads="1"/>
          </p:cNvPicPr>
          <p:nvPr>
            <p:ph sz="quarter" idx="2"/>
          </p:nvPr>
        </p:nvPicPr>
        <p:blipFill>
          <a:blip r:embed="rId3" cstate="print"/>
          <a:srcRect/>
          <a:stretch>
            <a:fillRect/>
          </a:stretch>
        </p:blipFill>
        <p:spPr>
          <a:xfrm>
            <a:off x="4800600" y="1371600"/>
            <a:ext cx="3562574" cy="2468880"/>
          </a:xfrm>
          <a:noFill/>
        </p:spPr>
      </p:pic>
      <p:pic>
        <p:nvPicPr>
          <p:cNvPr id="33798" name="Picture 17" descr="mm dorsi003"/>
          <p:cNvPicPr>
            <a:picLocks noGrp="1" noChangeAspect="1" noChangeArrowheads="1"/>
          </p:cNvPicPr>
          <p:nvPr>
            <p:ph sz="quarter" idx="3"/>
          </p:nvPr>
        </p:nvPicPr>
        <p:blipFill>
          <a:blip r:embed="rId4" cstate="print"/>
          <a:srcRect l="5145" t="24054" r="4820" b="12181"/>
          <a:stretch>
            <a:fillRect/>
          </a:stretch>
        </p:blipFill>
        <p:spPr>
          <a:xfrm>
            <a:off x="2971800" y="3962400"/>
            <a:ext cx="2667000" cy="2667000"/>
          </a:xfr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34819" name="Rectangle 3"/>
          <p:cNvSpPr>
            <a:spLocks noGrp="1" noChangeArrowheads="1"/>
          </p:cNvSpPr>
          <p:nvPr>
            <p:ph type="body" sz="half" idx="1"/>
          </p:nvPr>
        </p:nvSpPr>
        <p:spPr/>
        <p:txBody>
          <a:bodyPr/>
          <a:lstStyle/>
          <a:p>
            <a:pPr eaLnBrk="1" hangingPunct="1"/>
            <a:endParaRPr lang="en-US" smtClean="0"/>
          </a:p>
        </p:txBody>
      </p:sp>
      <p:sp>
        <p:nvSpPr>
          <p:cNvPr id="34820" name="Rectangle 4"/>
          <p:cNvSpPr>
            <a:spLocks noGrp="1" noChangeArrowheads="1"/>
          </p:cNvSpPr>
          <p:nvPr>
            <p:ph type="body" sz="half" idx="2"/>
          </p:nvPr>
        </p:nvSpPr>
        <p:spPr/>
        <p:txBody>
          <a:bodyPr/>
          <a:lstStyle/>
          <a:p>
            <a:pPr eaLnBrk="1" hangingPunct="1"/>
            <a:endParaRPr lang="en-US" smtClean="0"/>
          </a:p>
        </p:txBody>
      </p:sp>
      <p:pic>
        <p:nvPicPr>
          <p:cNvPr id="34821"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34823" name="Rectangle 8"/>
          <p:cNvSpPr>
            <a:spLocks noChangeArrowheads="1"/>
          </p:cNvSpPr>
          <p:nvPr/>
        </p:nvSpPr>
        <p:spPr bwMode="auto">
          <a:xfrm>
            <a:off x="457200" y="1905000"/>
            <a:ext cx="7162800" cy="457200"/>
          </a:xfrm>
          <a:prstGeom prst="rect">
            <a:avLst/>
          </a:prstGeom>
          <a:noFill/>
          <a:ln w="9525">
            <a:noFill/>
            <a:miter lim="800000"/>
            <a:headEnd/>
            <a:tailEnd/>
          </a:ln>
        </p:spPr>
        <p:txBody>
          <a:bodyPr>
            <a:spAutoFit/>
          </a:bodyPr>
          <a:lstStyle/>
          <a:p>
            <a:r>
              <a:rPr lang="en-US" sz="2400" dirty="0" smtClean="0"/>
              <a:t>TRANSPLANTATION OF DERMIS AND FAT</a:t>
            </a:r>
            <a:endParaRPr lang="sr-Latn-CS" sz="2400" dirty="0"/>
          </a:p>
        </p:txBody>
      </p:sp>
      <p:sp>
        <p:nvSpPr>
          <p:cNvPr id="34824" name="Rectangle 12"/>
          <p:cNvSpPr>
            <a:spLocks noChangeArrowheads="1"/>
          </p:cNvSpPr>
          <p:nvPr/>
        </p:nvSpPr>
        <p:spPr bwMode="auto">
          <a:xfrm>
            <a:off x="2270125" y="3254375"/>
            <a:ext cx="4166077" cy="369332"/>
          </a:xfrm>
          <a:prstGeom prst="rect">
            <a:avLst/>
          </a:prstGeom>
          <a:noFill/>
          <a:ln w="9525">
            <a:noFill/>
            <a:miter lim="800000"/>
            <a:headEnd/>
            <a:tailEnd/>
          </a:ln>
        </p:spPr>
        <p:txBody>
          <a:bodyPr wrap="none">
            <a:spAutoFit/>
          </a:bodyPr>
          <a:lstStyle/>
          <a:p>
            <a:r>
              <a:rPr lang="en-US" dirty="0" smtClean="0"/>
              <a:t>CORRECTIONS OF CONTOUR DEFORMITIES</a:t>
            </a:r>
            <a:endParaRPr lang="en-US" b="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35843" name="Rectangle 3"/>
          <p:cNvSpPr>
            <a:spLocks noGrp="1" noChangeArrowheads="1"/>
          </p:cNvSpPr>
          <p:nvPr>
            <p:ph type="body" sz="half" idx="1"/>
          </p:nvPr>
        </p:nvSpPr>
        <p:spPr/>
        <p:txBody>
          <a:bodyPr/>
          <a:lstStyle/>
          <a:p>
            <a:pPr eaLnBrk="1" hangingPunct="1"/>
            <a:endParaRPr lang="en-US" smtClean="0"/>
          </a:p>
        </p:txBody>
      </p:sp>
      <p:sp>
        <p:nvSpPr>
          <p:cNvPr id="35844" name="Rectangle 4"/>
          <p:cNvSpPr>
            <a:spLocks noGrp="1" noChangeArrowheads="1"/>
          </p:cNvSpPr>
          <p:nvPr>
            <p:ph type="body" sz="half" idx="2"/>
          </p:nvPr>
        </p:nvSpPr>
        <p:spPr/>
        <p:txBody>
          <a:bodyPr/>
          <a:lstStyle/>
          <a:p>
            <a:pPr eaLnBrk="1" hangingPunct="1"/>
            <a:endParaRPr lang="en-US" smtClean="0"/>
          </a:p>
        </p:txBody>
      </p:sp>
      <p:pic>
        <p:nvPicPr>
          <p:cNvPr id="35845" name="Picture 5" descr="thankful-slide"/>
          <p:cNvPicPr>
            <a:picLocks noGrp="1" noChangeAspect="1" noChangeArrowheads="1"/>
          </p:cNvPicPr>
          <p:nvPr>
            <p:ph idx="4294967295"/>
          </p:nvPr>
        </p:nvPicPr>
        <p:blipFill>
          <a:blip r:embed="rId3" cstate="print"/>
          <a:srcRect/>
          <a:stretch>
            <a:fillRect/>
          </a:stretch>
        </p:blipFill>
        <p:spPr>
          <a:xfrm>
            <a:off x="0" y="0"/>
            <a:ext cx="9144000" cy="6858000"/>
          </a:xfrm>
          <a:noFill/>
        </p:spPr>
      </p:pic>
      <p:sp>
        <p:nvSpPr>
          <p:cNvPr id="35847" name="Rectangle 8"/>
          <p:cNvSpPr>
            <a:spLocks noChangeArrowheads="1"/>
          </p:cNvSpPr>
          <p:nvPr/>
        </p:nvSpPr>
        <p:spPr bwMode="auto">
          <a:xfrm>
            <a:off x="457200" y="1600200"/>
            <a:ext cx="5181600" cy="396875"/>
          </a:xfrm>
          <a:prstGeom prst="rect">
            <a:avLst/>
          </a:prstGeom>
          <a:noFill/>
          <a:ln w="9525">
            <a:noFill/>
            <a:miter lim="800000"/>
            <a:headEnd/>
            <a:tailEnd/>
          </a:ln>
        </p:spPr>
        <p:txBody>
          <a:bodyPr>
            <a:spAutoFit/>
          </a:bodyPr>
          <a:lstStyle/>
          <a:p>
            <a:r>
              <a:rPr lang="en-US" sz="2000" dirty="0" smtClean="0"/>
              <a:t>FASCIA TRANSPLANTATION</a:t>
            </a:r>
            <a:endParaRPr lang="sr-Latn-CS" sz="2000" b="1" dirty="0">
              <a:solidFill>
                <a:schemeClr val="tx2"/>
              </a:solidFill>
            </a:endParaRPr>
          </a:p>
        </p:txBody>
      </p:sp>
      <p:sp>
        <p:nvSpPr>
          <p:cNvPr id="35848" name="Rectangle 11"/>
          <p:cNvSpPr>
            <a:spLocks noChangeArrowheads="1"/>
          </p:cNvSpPr>
          <p:nvPr/>
        </p:nvSpPr>
        <p:spPr bwMode="auto">
          <a:xfrm>
            <a:off x="457200" y="2438400"/>
            <a:ext cx="4343400" cy="3268587"/>
          </a:xfrm>
          <a:prstGeom prst="rect">
            <a:avLst/>
          </a:prstGeom>
          <a:noFill/>
          <a:ln w="9525">
            <a:noFill/>
            <a:miter lim="800000"/>
            <a:headEnd/>
            <a:tailEnd/>
          </a:ln>
        </p:spPr>
        <p:txBody>
          <a:bodyPr wrap="square">
            <a:spAutoFit/>
          </a:bodyPr>
          <a:lstStyle/>
          <a:p>
            <a:pPr>
              <a:lnSpc>
                <a:spcPct val="120000"/>
              </a:lnSpc>
            </a:pPr>
            <a:r>
              <a:rPr lang="en-US" dirty="0" smtClean="0"/>
              <a:t>MOST COMMON INDICATIONS</a:t>
            </a:r>
          </a:p>
          <a:p>
            <a:pPr>
              <a:lnSpc>
                <a:spcPct val="120000"/>
              </a:lnSpc>
            </a:pPr>
            <a:endParaRPr lang="en-US" dirty="0"/>
          </a:p>
          <a:p>
            <a:pPr>
              <a:lnSpc>
                <a:spcPct val="120000"/>
              </a:lnSpc>
              <a:buFontTx/>
              <a:buChar char="•"/>
            </a:pPr>
            <a:r>
              <a:rPr lang="sr-Latn-CS" dirty="0"/>
              <a:t> </a:t>
            </a:r>
            <a:r>
              <a:rPr lang="en-US" sz="1600" dirty="0" smtClean="0"/>
              <a:t>FACIAL NERVE PARALYSIS</a:t>
            </a:r>
          </a:p>
          <a:p>
            <a:pPr>
              <a:lnSpc>
                <a:spcPct val="120000"/>
              </a:lnSpc>
              <a:buFontTx/>
              <a:buChar char="•"/>
            </a:pPr>
            <a:r>
              <a:rPr lang="en-US" sz="1600" dirty="0" smtClean="0"/>
              <a:t> EYELID PTOSIS </a:t>
            </a:r>
          </a:p>
          <a:p>
            <a:pPr>
              <a:lnSpc>
                <a:spcPct val="120000"/>
              </a:lnSpc>
              <a:buFontTx/>
              <a:buChar char="•"/>
            </a:pPr>
            <a:r>
              <a:rPr lang="en-US" sz="1600" dirty="0" smtClean="0"/>
              <a:t> RECONSTRUCTION OF THE ABDOMINAL WALL </a:t>
            </a:r>
          </a:p>
          <a:p>
            <a:pPr>
              <a:lnSpc>
                <a:spcPct val="120000"/>
              </a:lnSpc>
              <a:buFontTx/>
              <a:buChar char="•"/>
            </a:pPr>
            <a:r>
              <a:rPr lang="en-US" sz="1600" dirty="0" smtClean="0"/>
              <a:t> DEFECT OF DURA</a:t>
            </a:r>
          </a:p>
          <a:p>
            <a:pPr>
              <a:lnSpc>
                <a:spcPct val="120000"/>
              </a:lnSpc>
              <a:buFontTx/>
              <a:buChar char="•"/>
            </a:pPr>
            <a:r>
              <a:rPr lang="en-US" sz="1600" dirty="0" smtClean="0"/>
              <a:t> PARIETAL PLEURA DEFECT</a:t>
            </a:r>
          </a:p>
          <a:p>
            <a:pPr>
              <a:lnSpc>
                <a:spcPct val="120000"/>
              </a:lnSpc>
              <a:buFontTx/>
              <a:buChar char="•"/>
            </a:pPr>
            <a:endParaRPr lang="en-US" u="sng" dirty="0"/>
          </a:p>
          <a:p>
            <a:pPr>
              <a:lnSpc>
                <a:spcPct val="120000"/>
              </a:lnSpc>
            </a:pPr>
            <a:endParaRPr lang="en-US" dirty="0" smtClean="0"/>
          </a:p>
          <a:p>
            <a:pPr>
              <a:lnSpc>
                <a:spcPct val="120000"/>
              </a:lnSpc>
            </a:pPr>
            <a:r>
              <a:rPr lang="en-US" dirty="0" smtClean="0"/>
              <a:t>MOST COMMON DONOR SITE: FASCIA LATA</a:t>
            </a:r>
            <a:endParaRPr lang="en-US" sz="1600" dirty="0"/>
          </a:p>
        </p:txBody>
      </p:sp>
      <p:pic>
        <p:nvPicPr>
          <p:cNvPr id="35849" name="Picture 12" descr="1 (2)"/>
          <p:cNvPicPr>
            <a:picLocks noChangeAspect="1" noChangeArrowheads="1"/>
          </p:cNvPicPr>
          <p:nvPr/>
        </p:nvPicPr>
        <p:blipFill>
          <a:blip r:embed="rId4" cstate="print"/>
          <a:srcRect/>
          <a:stretch>
            <a:fillRect/>
          </a:stretch>
        </p:blipFill>
        <p:spPr bwMode="auto">
          <a:xfrm>
            <a:off x="4648200" y="2057400"/>
            <a:ext cx="4270375" cy="3203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36867" name="Rectangle 3"/>
          <p:cNvSpPr>
            <a:spLocks noGrp="1" noChangeArrowheads="1"/>
          </p:cNvSpPr>
          <p:nvPr>
            <p:ph type="body" sz="half" idx="1"/>
          </p:nvPr>
        </p:nvSpPr>
        <p:spPr/>
        <p:txBody>
          <a:bodyPr/>
          <a:lstStyle/>
          <a:p>
            <a:pPr eaLnBrk="1" hangingPunct="1"/>
            <a:endParaRPr lang="en-US" smtClean="0"/>
          </a:p>
        </p:txBody>
      </p:sp>
      <p:sp>
        <p:nvSpPr>
          <p:cNvPr id="36868" name="Rectangle 4"/>
          <p:cNvSpPr>
            <a:spLocks noGrp="1" noChangeArrowheads="1"/>
          </p:cNvSpPr>
          <p:nvPr>
            <p:ph type="body" sz="half" idx="2"/>
          </p:nvPr>
        </p:nvSpPr>
        <p:spPr/>
        <p:txBody>
          <a:bodyPr/>
          <a:lstStyle/>
          <a:p>
            <a:pPr eaLnBrk="1" hangingPunct="1"/>
            <a:endParaRPr lang="en-US" smtClean="0"/>
          </a:p>
        </p:txBody>
      </p:sp>
      <p:pic>
        <p:nvPicPr>
          <p:cNvPr id="36869"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36871" name="Rectangle 8"/>
          <p:cNvSpPr>
            <a:spLocks noChangeArrowheads="1"/>
          </p:cNvSpPr>
          <p:nvPr/>
        </p:nvSpPr>
        <p:spPr bwMode="auto">
          <a:xfrm>
            <a:off x="457200" y="1905000"/>
            <a:ext cx="5181600" cy="457200"/>
          </a:xfrm>
          <a:prstGeom prst="rect">
            <a:avLst/>
          </a:prstGeom>
          <a:noFill/>
          <a:ln w="9525">
            <a:noFill/>
            <a:miter lim="800000"/>
            <a:headEnd/>
            <a:tailEnd/>
          </a:ln>
        </p:spPr>
        <p:txBody>
          <a:bodyPr>
            <a:spAutoFit/>
          </a:bodyPr>
          <a:lstStyle/>
          <a:p>
            <a:r>
              <a:rPr lang="en-US" sz="2400" dirty="0" smtClean="0"/>
              <a:t>MUSCLE  TRANSPLANTATION</a:t>
            </a:r>
            <a:endParaRPr lang="sr-Latn-CS" sz="2400" dirty="0">
              <a:solidFill>
                <a:schemeClr val="tx2"/>
              </a:solidFill>
            </a:endParaRPr>
          </a:p>
        </p:txBody>
      </p:sp>
      <p:sp>
        <p:nvSpPr>
          <p:cNvPr id="36872" name="Rectangle 9"/>
          <p:cNvSpPr>
            <a:spLocks noChangeArrowheads="1"/>
          </p:cNvSpPr>
          <p:nvPr/>
        </p:nvSpPr>
        <p:spPr bwMode="auto">
          <a:xfrm>
            <a:off x="457200" y="2514600"/>
            <a:ext cx="4572000" cy="2419124"/>
          </a:xfrm>
          <a:prstGeom prst="rect">
            <a:avLst/>
          </a:prstGeom>
          <a:noFill/>
          <a:ln w="9525">
            <a:noFill/>
            <a:miter lim="800000"/>
            <a:headEnd/>
            <a:tailEnd/>
          </a:ln>
        </p:spPr>
        <p:txBody>
          <a:bodyPr>
            <a:spAutoFit/>
          </a:bodyPr>
          <a:lstStyle/>
          <a:p>
            <a:pPr>
              <a:lnSpc>
                <a:spcPct val="120000"/>
              </a:lnSpc>
            </a:pPr>
            <a:r>
              <a:rPr lang="en-US" dirty="0" smtClean="0"/>
              <a:t>INDICATIONS</a:t>
            </a:r>
          </a:p>
          <a:p>
            <a:pPr>
              <a:lnSpc>
                <a:spcPct val="120000"/>
              </a:lnSpc>
            </a:pPr>
            <a:endParaRPr lang="en-US" dirty="0" smtClean="0"/>
          </a:p>
          <a:p>
            <a:pPr>
              <a:lnSpc>
                <a:spcPct val="120000"/>
              </a:lnSpc>
              <a:buFont typeface="Arial" pitchFamily="34" charset="0"/>
              <a:buChar char="•"/>
            </a:pPr>
            <a:r>
              <a:rPr lang="en-US" dirty="0" smtClean="0"/>
              <a:t> SOFT TISSUE DEFECTS </a:t>
            </a:r>
          </a:p>
          <a:p>
            <a:pPr>
              <a:lnSpc>
                <a:spcPct val="120000"/>
              </a:lnSpc>
              <a:buFont typeface="Arial" pitchFamily="34" charset="0"/>
              <a:buChar char="•"/>
            </a:pPr>
            <a:r>
              <a:rPr lang="en-US" dirty="0" smtClean="0"/>
              <a:t> FACIAL NERVE PARALYSIS </a:t>
            </a:r>
          </a:p>
          <a:p>
            <a:pPr>
              <a:lnSpc>
                <a:spcPct val="120000"/>
              </a:lnSpc>
              <a:buFont typeface="Arial" pitchFamily="34" charset="0"/>
              <a:buChar char="•"/>
            </a:pPr>
            <a:r>
              <a:rPr lang="en-US" dirty="0" smtClean="0"/>
              <a:t> PERIPHERAL NERVE PARALYSIS</a:t>
            </a:r>
          </a:p>
          <a:p>
            <a:pPr>
              <a:lnSpc>
                <a:spcPct val="120000"/>
              </a:lnSpc>
            </a:pPr>
            <a:r>
              <a:rPr lang="en-US" dirty="0" smtClean="0"/>
              <a:t> </a:t>
            </a:r>
          </a:p>
          <a:p>
            <a:pPr>
              <a:lnSpc>
                <a:spcPct val="120000"/>
              </a:lnSpc>
            </a:pPr>
            <a:r>
              <a:rPr lang="en-US" dirty="0" smtClean="0"/>
              <a:t>MORE OFTEN USED IN THE FLAP SURGERY</a:t>
            </a:r>
            <a:endParaRPr lang="en-US"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37891" name="Rectangle 3"/>
          <p:cNvSpPr>
            <a:spLocks noGrp="1" noChangeArrowheads="1"/>
          </p:cNvSpPr>
          <p:nvPr>
            <p:ph type="body" sz="half" idx="1"/>
          </p:nvPr>
        </p:nvSpPr>
        <p:spPr/>
        <p:txBody>
          <a:bodyPr/>
          <a:lstStyle/>
          <a:p>
            <a:pPr eaLnBrk="1" hangingPunct="1"/>
            <a:endParaRPr lang="en-US" smtClean="0"/>
          </a:p>
        </p:txBody>
      </p:sp>
      <p:sp>
        <p:nvSpPr>
          <p:cNvPr id="37892" name="Rectangle 4"/>
          <p:cNvSpPr>
            <a:spLocks noGrp="1" noChangeArrowheads="1"/>
          </p:cNvSpPr>
          <p:nvPr>
            <p:ph type="body" sz="half" idx="2"/>
          </p:nvPr>
        </p:nvSpPr>
        <p:spPr/>
        <p:txBody>
          <a:bodyPr/>
          <a:lstStyle/>
          <a:p>
            <a:pPr eaLnBrk="1" hangingPunct="1"/>
            <a:endParaRPr lang="en-US" smtClean="0"/>
          </a:p>
        </p:txBody>
      </p:sp>
      <p:pic>
        <p:nvPicPr>
          <p:cNvPr id="3789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37895" name="Rectangle 8"/>
          <p:cNvSpPr>
            <a:spLocks noChangeArrowheads="1"/>
          </p:cNvSpPr>
          <p:nvPr/>
        </p:nvSpPr>
        <p:spPr bwMode="auto">
          <a:xfrm>
            <a:off x="762000" y="1676400"/>
            <a:ext cx="5181600" cy="457200"/>
          </a:xfrm>
          <a:prstGeom prst="rect">
            <a:avLst/>
          </a:prstGeom>
          <a:noFill/>
          <a:ln w="9525">
            <a:noFill/>
            <a:miter lim="800000"/>
            <a:headEnd/>
            <a:tailEnd/>
          </a:ln>
        </p:spPr>
        <p:txBody>
          <a:bodyPr>
            <a:spAutoFit/>
          </a:bodyPr>
          <a:lstStyle/>
          <a:p>
            <a:r>
              <a:rPr lang="en-US" sz="2400" dirty="0" smtClean="0"/>
              <a:t>TENDON GRAFT</a:t>
            </a:r>
            <a:endParaRPr lang="sr-Latn-CS" sz="2400" b="1" dirty="0">
              <a:solidFill>
                <a:schemeClr val="tx2"/>
              </a:solidFill>
            </a:endParaRPr>
          </a:p>
        </p:txBody>
      </p:sp>
      <p:sp>
        <p:nvSpPr>
          <p:cNvPr id="37896" name="Rectangle 9"/>
          <p:cNvSpPr>
            <a:spLocks noChangeArrowheads="1"/>
          </p:cNvSpPr>
          <p:nvPr/>
        </p:nvSpPr>
        <p:spPr bwMode="auto">
          <a:xfrm>
            <a:off x="838200" y="2514600"/>
            <a:ext cx="3124200" cy="954107"/>
          </a:xfrm>
          <a:prstGeom prst="rect">
            <a:avLst/>
          </a:prstGeom>
          <a:noFill/>
          <a:ln w="9525">
            <a:noFill/>
            <a:miter lim="800000"/>
            <a:headEnd/>
            <a:tailEnd/>
          </a:ln>
        </p:spPr>
        <p:txBody>
          <a:bodyPr>
            <a:spAutoFit/>
          </a:bodyPr>
          <a:lstStyle/>
          <a:p>
            <a:r>
              <a:rPr lang="en-US" dirty="0" smtClean="0"/>
              <a:t>MOST COMMON INDICATION: </a:t>
            </a:r>
          </a:p>
          <a:p>
            <a:endParaRPr lang="en-US" dirty="0" smtClean="0"/>
          </a:p>
          <a:p>
            <a:r>
              <a:rPr lang="en-US" dirty="0" smtClean="0"/>
              <a:t>TENDON DEFECT IN THE HAND </a:t>
            </a:r>
            <a:endParaRPr lang="sr-Latn-CS" sz="2000" b="1" dirty="0">
              <a:latin typeface="Arial" charset="0"/>
            </a:endParaRPr>
          </a:p>
        </p:txBody>
      </p:sp>
      <p:sp>
        <p:nvSpPr>
          <p:cNvPr id="37897" name="Rectangle 10"/>
          <p:cNvSpPr>
            <a:spLocks noChangeArrowheads="1"/>
          </p:cNvSpPr>
          <p:nvPr/>
        </p:nvSpPr>
        <p:spPr bwMode="auto">
          <a:xfrm>
            <a:off x="4800600" y="2514600"/>
            <a:ext cx="3886200" cy="2446824"/>
          </a:xfrm>
          <a:prstGeom prst="rect">
            <a:avLst/>
          </a:prstGeom>
          <a:noFill/>
          <a:ln w="9525">
            <a:noFill/>
            <a:miter lim="800000"/>
            <a:headEnd/>
            <a:tailEnd/>
          </a:ln>
        </p:spPr>
        <p:txBody>
          <a:bodyPr>
            <a:spAutoFit/>
          </a:bodyPr>
          <a:lstStyle/>
          <a:p>
            <a:r>
              <a:rPr lang="en-US" dirty="0" smtClean="0"/>
              <a:t>DONOR SITES</a:t>
            </a:r>
            <a:endParaRPr lang="sr-Latn-CS" dirty="0"/>
          </a:p>
          <a:p>
            <a:pPr>
              <a:lnSpc>
                <a:spcPct val="150000"/>
              </a:lnSpc>
            </a:pPr>
            <a:endParaRPr lang="sr-Latn-CS" u="sng" dirty="0"/>
          </a:p>
          <a:p>
            <a:pPr>
              <a:lnSpc>
                <a:spcPct val="150000"/>
              </a:lnSpc>
              <a:buFontTx/>
              <a:buChar char="•"/>
            </a:pPr>
            <a:r>
              <a:rPr lang="sr-Latn-CS" dirty="0"/>
              <a:t> </a:t>
            </a:r>
            <a:r>
              <a:rPr lang="sr-Latn-CS" dirty="0" smtClean="0"/>
              <a:t>P</a:t>
            </a:r>
            <a:r>
              <a:rPr lang="en-US" dirty="0" err="1" smtClean="0"/>
              <a:t>almaris</a:t>
            </a:r>
            <a:r>
              <a:rPr lang="en-US" dirty="0" smtClean="0"/>
              <a:t> </a:t>
            </a:r>
            <a:r>
              <a:rPr lang="en-US" dirty="0" err="1" smtClean="0"/>
              <a:t>longus</a:t>
            </a:r>
            <a:r>
              <a:rPr lang="en-US" dirty="0" smtClean="0"/>
              <a:t> muscle tendon</a:t>
            </a:r>
            <a:endParaRPr lang="sr-Latn-CS" dirty="0"/>
          </a:p>
          <a:p>
            <a:pPr>
              <a:lnSpc>
                <a:spcPct val="150000"/>
              </a:lnSpc>
              <a:buFontTx/>
              <a:buChar char="•"/>
            </a:pPr>
            <a:r>
              <a:rPr lang="sr-Latn-CS" dirty="0"/>
              <a:t> </a:t>
            </a:r>
            <a:r>
              <a:rPr lang="sr-Latn-CS" dirty="0" smtClean="0"/>
              <a:t>P</a:t>
            </a:r>
            <a:r>
              <a:rPr lang="en-US" dirty="0" err="1" smtClean="0"/>
              <a:t>lantaris</a:t>
            </a:r>
            <a:r>
              <a:rPr lang="en-US" dirty="0" smtClean="0"/>
              <a:t> muscle tendon</a:t>
            </a:r>
            <a:endParaRPr lang="sr-Latn-CS" dirty="0"/>
          </a:p>
          <a:p>
            <a:pPr>
              <a:lnSpc>
                <a:spcPct val="150000"/>
              </a:lnSpc>
              <a:buFontTx/>
              <a:buChar char="•"/>
            </a:pPr>
            <a:r>
              <a:rPr lang="sr-Latn-CS" dirty="0"/>
              <a:t> </a:t>
            </a:r>
            <a:r>
              <a:rPr lang="en-US" dirty="0" smtClean="0"/>
              <a:t>Extensor </a:t>
            </a:r>
            <a:r>
              <a:rPr lang="en-US" dirty="0" err="1" smtClean="0"/>
              <a:t>digitorum</a:t>
            </a:r>
            <a:r>
              <a:rPr lang="en-US" dirty="0" smtClean="0"/>
              <a:t> </a:t>
            </a:r>
            <a:r>
              <a:rPr lang="en-US" dirty="0" err="1" smtClean="0"/>
              <a:t>longus</a:t>
            </a:r>
            <a:r>
              <a:rPr lang="en-US" dirty="0" smtClean="0"/>
              <a:t> muscle tendons </a:t>
            </a:r>
            <a:endParaRPr lang="sr-Latn-CS" dirty="0"/>
          </a:p>
        </p:txBody>
      </p:sp>
      <p:sp>
        <p:nvSpPr>
          <p:cNvPr id="37898" name="Line 12"/>
          <p:cNvSpPr>
            <a:spLocks noChangeShapeType="1"/>
          </p:cNvSpPr>
          <p:nvPr/>
        </p:nvSpPr>
        <p:spPr bwMode="auto">
          <a:xfrm>
            <a:off x="4419600" y="2590800"/>
            <a:ext cx="0" cy="2209800"/>
          </a:xfrm>
          <a:prstGeom prst="line">
            <a:avLst/>
          </a:prstGeom>
          <a:noFill/>
          <a:ln w="952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38915" name="Rectangle 3"/>
          <p:cNvSpPr>
            <a:spLocks noGrp="1" noChangeArrowheads="1"/>
          </p:cNvSpPr>
          <p:nvPr>
            <p:ph type="body" sz="half" idx="1"/>
          </p:nvPr>
        </p:nvSpPr>
        <p:spPr/>
        <p:txBody>
          <a:bodyPr/>
          <a:lstStyle/>
          <a:p>
            <a:pPr eaLnBrk="1" hangingPunct="1"/>
            <a:endParaRPr lang="en-US" smtClean="0"/>
          </a:p>
        </p:txBody>
      </p:sp>
      <p:sp>
        <p:nvSpPr>
          <p:cNvPr id="38916" name="Rectangle 4"/>
          <p:cNvSpPr>
            <a:spLocks noGrp="1" noChangeArrowheads="1"/>
          </p:cNvSpPr>
          <p:nvPr>
            <p:ph type="body" sz="half" idx="2"/>
          </p:nvPr>
        </p:nvSpPr>
        <p:spPr/>
        <p:txBody>
          <a:bodyPr/>
          <a:lstStyle/>
          <a:p>
            <a:pPr eaLnBrk="1" hangingPunct="1"/>
            <a:endParaRPr lang="en-US" smtClean="0"/>
          </a:p>
        </p:txBody>
      </p:sp>
      <p:pic>
        <p:nvPicPr>
          <p:cNvPr id="38917"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38919" name="Rectangle 8"/>
          <p:cNvSpPr>
            <a:spLocks noChangeArrowheads="1"/>
          </p:cNvSpPr>
          <p:nvPr/>
        </p:nvSpPr>
        <p:spPr bwMode="auto">
          <a:xfrm>
            <a:off x="685800" y="1600200"/>
            <a:ext cx="5181600" cy="457200"/>
          </a:xfrm>
          <a:prstGeom prst="rect">
            <a:avLst/>
          </a:prstGeom>
          <a:noFill/>
          <a:ln w="9525">
            <a:noFill/>
            <a:miter lim="800000"/>
            <a:headEnd/>
            <a:tailEnd/>
          </a:ln>
        </p:spPr>
        <p:txBody>
          <a:bodyPr>
            <a:spAutoFit/>
          </a:bodyPr>
          <a:lstStyle/>
          <a:p>
            <a:r>
              <a:rPr lang="en-US" sz="2400" dirty="0" smtClean="0"/>
              <a:t>NERVE TRANSPLANTATION</a:t>
            </a:r>
            <a:endParaRPr lang="sr-Latn-CS" sz="2400" b="1" dirty="0">
              <a:solidFill>
                <a:schemeClr val="tx2"/>
              </a:solidFill>
            </a:endParaRPr>
          </a:p>
        </p:txBody>
      </p:sp>
      <p:sp>
        <p:nvSpPr>
          <p:cNvPr id="38920" name="Text Box 12"/>
          <p:cNvSpPr txBox="1">
            <a:spLocks noChangeArrowheads="1"/>
          </p:cNvSpPr>
          <p:nvPr/>
        </p:nvSpPr>
        <p:spPr bwMode="auto">
          <a:xfrm>
            <a:off x="609600" y="2362200"/>
            <a:ext cx="3673475" cy="3554819"/>
          </a:xfrm>
          <a:prstGeom prst="rect">
            <a:avLst/>
          </a:prstGeom>
          <a:noFill/>
          <a:ln w="9525">
            <a:noFill/>
            <a:miter lim="800000"/>
            <a:headEnd/>
            <a:tailEnd/>
          </a:ln>
        </p:spPr>
        <p:txBody>
          <a:bodyPr>
            <a:spAutoFit/>
          </a:bodyPr>
          <a:lstStyle/>
          <a:p>
            <a:r>
              <a:rPr lang="en-US" dirty="0" smtClean="0"/>
              <a:t>THE MOST COMMON INDICATIONS: </a:t>
            </a:r>
          </a:p>
          <a:p>
            <a:endParaRPr lang="en-US" dirty="0" smtClean="0"/>
          </a:p>
          <a:p>
            <a:pPr>
              <a:lnSpc>
                <a:spcPct val="150000"/>
              </a:lnSpc>
            </a:pPr>
            <a:r>
              <a:rPr lang="en-US" dirty="0" smtClean="0"/>
              <a:t>NERVE DEFECT OF THE EXTREMITY FACIAL NERVE PARALYSIS </a:t>
            </a:r>
          </a:p>
          <a:p>
            <a:pPr>
              <a:lnSpc>
                <a:spcPct val="150000"/>
              </a:lnSpc>
            </a:pPr>
            <a:endParaRPr lang="en-US" dirty="0" smtClean="0"/>
          </a:p>
          <a:p>
            <a:pPr>
              <a:lnSpc>
                <a:spcPct val="150000"/>
              </a:lnSpc>
            </a:pPr>
            <a:r>
              <a:rPr lang="en-US" dirty="0" smtClean="0"/>
              <a:t>DONOR SITES: </a:t>
            </a:r>
          </a:p>
          <a:p>
            <a:pPr>
              <a:lnSpc>
                <a:spcPct val="150000"/>
              </a:lnSpc>
            </a:pPr>
            <a:endParaRPr lang="en-US" dirty="0" smtClean="0"/>
          </a:p>
          <a:p>
            <a:pPr>
              <a:lnSpc>
                <a:spcPct val="150000"/>
              </a:lnSpc>
            </a:pPr>
            <a:r>
              <a:rPr lang="en-US" dirty="0" smtClean="0"/>
              <a:t>SURAL NERVE</a:t>
            </a:r>
          </a:p>
          <a:p>
            <a:pPr>
              <a:lnSpc>
                <a:spcPct val="150000"/>
              </a:lnSpc>
            </a:pPr>
            <a:r>
              <a:rPr lang="en-US" dirty="0" smtClean="0"/>
              <a:t>SENSITIVE NERVES OF THE FOREARM</a:t>
            </a:r>
            <a:endParaRPr lang="en-US" b="1" dirty="0"/>
          </a:p>
        </p:txBody>
      </p:sp>
      <p:pic>
        <p:nvPicPr>
          <p:cNvPr id="38921" name="Picture 13" descr="sural nerve graft and silicone rod"/>
          <p:cNvPicPr>
            <a:picLocks noChangeAspect="1" noChangeArrowheads="1"/>
          </p:cNvPicPr>
          <p:nvPr/>
        </p:nvPicPr>
        <p:blipFill>
          <a:blip r:embed="rId3" cstate="print"/>
          <a:srcRect/>
          <a:stretch>
            <a:fillRect/>
          </a:stretch>
        </p:blipFill>
        <p:spPr bwMode="auto">
          <a:xfrm>
            <a:off x="5257800" y="1981200"/>
            <a:ext cx="2743200" cy="358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39939" name="Rectangle 3"/>
          <p:cNvSpPr>
            <a:spLocks noGrp="1" noChangeArrowheads="1"/>
          </p:cNvSpPr>
          <p:nvPr>
            <p:ph type="body" sz="half" idx="1"/>
          </p:nvPr>
        </p:nvSpPr>
        <p:spPr/>
        <p:txBody>
          <a:bodyPr/>
          <a:lstStyle/>
          <a:p>
            <a:pPr eaLnBrk="1" hangingPunct="1"/>
            <a:endParaRPr lang="en-US" smtClean="0"/>
          </a:p>
        </p:txBody>
      </p:sp>
      <p:sp>
        <p:nvSpPr>
          <p:cNvPr id="39940" name="Rectangle 4"/>
          <p:cNvSpPr>
            <a:spLocks noGrp="1" noChangeArrowheads="1"/>
          </p:cNvSpPr>
          <p:nvPr>
            <p:ph type="body" sz="half" idx="2"/>
          </p:nvPr>
        </p:nvSpPr>
        <p:spPr/>
        <p:txBody>
          <a:bodyPr/>
          <a:lstStyle/>
          <a:p>
            <a:pPr eaLnBrk="1" hangingPunct="1"/>
            <a:endParaRPr lang="en-US" smtClean="0"/>
          </a:p>
        </p:txBody>
      </p:sp>
      <p:pic>
        <p:nvPicPr>
          <p:cNvPr id="39941"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39943" name="Rectangle 8"/>
          <p:cNvSpPr>
            <a:spLocks noChangeArrowheads="1"/>
          </p:cNvSpPr>
          <p:nvPr/>
        </p:nvSpPr>
        <p:spPr bwMode="auto">
          <a:xfrm>
            <a:off x="762000" y="1600200"/>
            <a:ext cx="4114800" cy="461665"/>
          </a:xfrm>
          <a:prstGeom prst="rect">
            <a:avLst/>
          </a:prstGeom>
          <a:noFill/>
          <a:ln w="9525">
            <a:noFill/>
            <a:miter lim="800000"/>
            <a:headEnd/>
            <a:tailEnd/>
          </a:ln>
        </p:spPr>
        <p:txBody>
          <a:bodyPr>
            <a:spAutoFit/>
          </a:bodyPr>
          <a:lstStyle/>
          <a:p>
            <a:r>
              <a:rPr lang="en-US" sz="2400" dirty="0" smtClean="0"/>
              <a:t>CARTILAGE  GRAFT</a:t>
            </a:r>
            <a:endParaRPr lang="sr-Latn-CS" sz="2400" b="1" dirty="0">
              <a:solidFill>
                <a:schemeClr val="tx2"/>
              </a:solidFill>
            </a:endParaRPr>
          </a:p>
        </p:txBody>
      </p:sp>
      <p:sp>
        <p:nvSpPr>
          <p:cNvPr id="39944" name="Text Box 9"/>
          <p:cNvSpPr txBox="1">
            <a:spLocks noChangeArrowheads="1"/>
          </p:cNvSpPr>
          <p:nvPr/>
        </p:nvSpPr>
        <p:spPr bwMode="auto">
          <a:xfrm>
            <a:off x="533400" y="2438400"/>
            <a:ext cx="3673475" cy="2585323"/>
          </a:xfrm>
          <a:prstGeom prst="rect">
            <a:avLst/>
          </a:prstGeom>
          <a:noFill/>
          <a:ln w="9525">
            <a:noFill/>
            <a:miter lim="800000"/>
            <a:headEnd/>
            <a:tailEnd/>
          </a:ln>
        </p:spPr>
        <p:txBody>
          <a:bodyPr>
            <a:spAutoFit/>
          </a:bodyPr>
          <a:lstStyle/>
          <a:p>
            <a:r>
              <a:rPr lang="en-US" dirty="0" smtClean="0"/>
              <a:t>THE MOST COMMON INDICATIONS:</a:t>
            </a:r>
          </a:p>
          <a:p>
            <a:endParaRPr lang="en-US" dirty="0" smtClean="0"/>
          </a:p>
          <a:p>
            <a:r>
              <a:rPr lang="en-US" dirty="0" smtClean="0"/>
              <a:t>RECONSTRUCTION OF THE NOSE, EYELIDS, EAR, ORBITAL FLOOR</a:t>
            </a:r>
          </a:p>
          <a:p>
            <a:endParaRPr lang="en-US" dirty="0" smtClean="0"/>
          </a:p>
          <a:p>
            <a:r>
              <a:rPr lang="en-US" dirty="0" smtClean="0"/>
              <a:t>THE MOST COMMON DONOR SITES:</a:t>
            </a:r>
          </a:p>
          <a:p>
            <a:endParaRPr lang="en-US" dirty="0" smtClean="0"/>
          </a:p>
          <a:p>
            <a:r>
              <a:rPr lang="en-US" dirty="0" smtClean="0"/>
              <a:t>THE NASAL SEPTUM, EAR, RIBS</a:t>
            </a:r>
            <a:br>
              <a:rPr lang="en-US" dirty="0" smtClean="0"/>
            </a:br>
            <a:endParaRPr lang="en-US" dirty="0" smtClean="0"/>
          </a:p>
        </p:txBody>
      </p:sp>
      <p:pic>
        <p:nvPicPr>
          <p:cNvPr id="39945" name="Picture 11" descr="cveta002"/>
          <p:cNvPicPr>
            <a:picLocks noChangeAspect="1" noChangeArrowheads="1"/>
          </p:cNvPicPr>
          <p:nvPr/>
        </p:nvPicPr>
        <p:blipFill>
          <a:blip r:embed="rId3" cstate="print"/>
          <a:srcRect l="25011" r="4124"/>
          <a:stretch>
            <a:fillRect/>
          </a:stretch>
        </p:blipFill>
        <p:spPr bwMode="auto">
          <a:xfrm>
            <a:off x="4876800" y="2057400"/>
            <a:ext cx="3311525" cy="350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40963" name="Rectangle 3"/>
          <p:cNvSpPr>
            <a:spLocks noGrp="1" noChangeArrowheads="1"/>
          </p:cNvSpPr>
          <p:nvPr>
            <p:ph type="body" sz="half" idx="1"/>
          </p:nvPr>
        </p:nvSpPr>
        <p:spPr/>
        <p:txBody>
          <a:bodyPr/>
          <a:lstStyle/>
          <a:p>
            <a:pPr eaLnBrk="1" hangingPunct="1"/>
            <a:endParaRPr lang="en-US" smtClean="0"/>
          </a:p>
        </p:txBody>
      </p:sp>
      <p:sp>
        <p:nvSpPr>
          <p:cNvPr id="40964" name="Rectangle 4"/>
          <p:cNvSpPr>
            <a:spLocks noGrp="1" noChangeArrowheads="1"/>
          </p:cNvSpPr>
          <p:nvPr>
            <p:ph type="body" sz="half" idx="2"/>
          </p:nvPr>
        </p:nvSpPr>
        <p:spPr/>
        <p:txBody>
          <a:bodyPr/>
          <a:lstStyle/>
          <a:p>
            <a:pPr eaLnBrk="1" hangingPunct="1"/>
            <a:endParaRPr lang="en-US" smtClean="0"/>
          </a:p>
        </p:txBody>
      </p:sp>
      <p:pic>
        <p:nvPicPr>
          <p:cNvPr id="40965"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40967" name="Rectangle 8"/>
          <p:cNvSpPr>
            <a:spLocks noChangeArrowheads="1"/>
          </p:cNvSpPr>
          <p:nvPr/>
        </p:nvSpPr>
        <p:spPr bwMode="auto">
          <a:xfrm>
            <a:off x="3200400" y="685800"/>
            <a:ext cx="4114800" cy="396875"/>
          </a:xfrm>
          <a:prstGeom prst="rect">
            <a:avLst/>
          </a:prstGeom>
          <a:noFill/>
          <a:ln w="9525">
            <a:noFill/>
            <a:miter lim="800000"/>
            <a:headEnd/>
            <a:tailEnd/>
          </a:ln>
        </p:spPr>
        <p:txBody>
          <a:bodyPr>
            <a:spAutoFit/>
          </a:bodyPr>
          <a:lstStyle/>
          <a:p>
            <a:r>
              <a:rPr lang="en-US" sz="2000" b="1" dirty="0" smtClean="0"/>
              <a:t>BONE </a:t>
            </a:r>
            <a:r>
              <a:rPr lang="en-US" sz="2000" b="1" dirty="0" smtClean="0"/>
              <a:t>GRAFTING</a:t>
            </a:r>
            <a:endParaRPr lang="sr-Latn-CS" sz="2000" b="1" dirty="0">
              <a:solidFill>
                <a:schemeClr val="tx2"/>
              </a:solidFill>
            </a:endParaRPr>
          </a:p>
        </p:txBody>
      </p:sp>
      <p:sp>
        <p:nvSpPr>
          <p:cNvPr id="40968" name="Text Box 9"/>
          <p:cNvSpPr txBox="1">
            <a:spLocks noChangeArrowheads="1"/>
          </p:cNvSpPr>
          <p:nvPr/>
        </p:nvSpPr>
        <p:spPr bwMode="auto">
          <a:xfrm>
            <a:off x="381000" y="1371600"/>
            <a:ext cx="3200400" cy="2492990"/>
          </a:xfrm>
          <a:prstGeom prst="rect">
            <a:avLst/>
          </a:prstGeom>
          <a:noFill/>
          <a:ln w="9525">
            <a:noFill/>
            <a:miter lim="800000"/>
            <a:headEnd/>
            <a:tailEnd/>
          </a:ln>
        </p:spPr>
        <p:txBody>
          <a:bodyPr>
            <a:spAutoFit/>
          </a:bodyPr>
          <a:lstStyle/>
          <a:p>
            <a:pPr>
              <a:lnSpc>
                <a:spcPct val="120000"/>
              </a:lnSpc>
            </a:pPr>
            <a:r>
              <a:rPr lang="en-US" dirty="0" smtClean="0"/>
              <a:t>MOST COMMON INDICATION </a:t>
            </a:r>
            <a:endParaRPr lang="sr-Latn-CS" u="sng" dirty="0"/>
          </a:p>
          <a:p>
            <a:pPr>
              <a:lnSpc>
                <a:spcPct val="120000"/>
              </a:lnSpc>
            </a:pPr>
            <a:endParaRPr lang="sr-Latn-CS" sz="1400" dirty="0"/>
          </a:p>
          <a:p>
            <a:pPr>
              <a:lnSpc>
                <a:spcPct val="120000"/>
              </a:lnSpc>
            </a:pPr>
            <a:r>
              <a:rPr lang="en-US" sz="1400" u="sng" dirty="0" smtClean="0"/>
              <a:t>RECONSTRUCTIONS </a:t>
            </a:r>
            <a:endParaRPr lang="en-US" sz="1400" u="sng" dirty="0" smtClean="0"/>
          </a:p>
          <a:p>
            <a:pPr>
              <a:lnSpc>
                <a:spcPct val="120000"/>
              </a:lnSpc>
            </a:pPr>
            <a:endParaRPr lang="en-US" sz="1400" dirty="0" smtClean="0"/>
          </a:p>
          <a:p>
            <a:pPr>
              <a:lnSpc>
                <a:spcPct val="120000"/>
              </a:lnSpc>
            </a:pPr>
            <a:r>
              <a:rPr lang="en-US" sz="1400" dirty="0" smtClean="0"/>
              <a:t>NOSE </a:t>
            </a:r>
          </a:p>
          <a:p>
            <a:pPr>
              <a:lnSpc>
                <a:spcPct val="120000"/>
              </a:lnSpc>
            </a:pPr>
            <a:r>
              <a:rPr lang="en-US" sz="1400" dirty="0" smtClean="0"/>
              <a:t>FACIAL BONES</a:t>
            </a:r>
          </a:p>
          <a:p>
            <a:pPr>
              <a:lnSpc>
                <a:spcPct val="120000"/>
              </a:lnSpc>
            </a:pPr>
            <a:r>
              <a:rPr lang="en-US" sz="1400" dirty="0" smtClean="0"/>
              <a:t>HAND </a:t>
            </a:r>
            <a:r>
              <a:rPr lang="en-US" sz="1400" dirty="0" smtClean="0"/>
              <a:t>(THUMB, METACARPAL BONES) </a:t>
            </a:r>
            <a:endParaRPr lang="en-US" sz="1400" dirty="0" smtClean="0"/>
          </a:p>
          <a:p>
            <a:pPr>
              <a:lnSpc>
                <a:spcPct val="120000"/>
              </a:lnSpc>
            </a:pPr>
            <a:r>
              <a:rPr lang="en-US" sz="1400" dirty="0" smtClean="0"/>
              <a:t>LONG </a:t>
            </a:r>
            <a:r>
              <a:rPr lang="en-US" sz="1400" dirty="0" smtClean="0"/>
              <a:t>BONES OF THE EXTREMITIES </a:t>
            </a:r>
            <a:endParaRPr lang="en-US" sz="1400" dirty="0" smtClean="0"/>
          </a:p>
          <a:p>
            <a:pPr>
              <a:lnSpc>
                <a:spcPct val="120000"/>
              </a:lnSpc>
            </a:pPr>
            <a:r>
              <a:rPr lang="en-US" sz="1400" dirty="0" smtClean="0"/>
              <a:t>THORAX</a:t>
            </a:r>
            <a:endParaRPr lang="en-US" sz="1400" dirty="0"/>
          </a:p>
        </p:txBody>
      </p:sp>
      <p:sp>
        <p:nvSpPr>
          <p:cNvPr id="40969" name="Rectangle 11"/>
          <p:cNvSpPr>
            <a:spLocks noChangeArrowheads="1"/>
          </p:cNvSpPr>
          <p:nvPr/>
        </p:nvSpPr>
        <p:spPr bwMode="auto">
          <a:xfrm>
            <a:off x="3581400" y="1371600"/>
            <a:ext cx="2209800" cy="2585323"/>
          </a:xfrm>
          <a:prstGeom prst="rect">
            <a:avLst/>
          </a:prstGeom>
          <a:noFill/>
          <a:ln w="9525">
            <a:noFill/>
            <a:miter lim="800000"/>
            <a:headEnd/>
            <a:tailEnd/>
          </a:ln>
        </p:spPr>
        <p:txBody>
          <a:bodyPr>
            <a:spAutoFit/>
          </a:bodyPr>
          <a:lstStyle/>
          <a:p>
            <a:r>
              <a:rPr lang="en-US" dirty="0" smtClean="0"/>
              <a:t>MOST COMMON</a:t>
            </a:r>
          </a:p>
          <a:p>
            <a:r>
              <a:rPr lang="en-US" dirty="0" smtClean="0"/>
              <a:t>DONOR SITES</a:t>
            </a:r>
          </a:p>
          <a:p>
            <a:endParaRPr lang="en-US" sz="1400" dirty="0" smtClean="0"/>
          </a:p>
          <a:p>
            <a:r>
              <a:rPr lang="en-US" sz="1400" dirty="0" smtClean="0"/>
              <a:t>ILIAC CREST</a:t>
            </a:r>
            <a:endParaRPr lang="sr-Latn-CS" sz="1400" dirty="0"/>
          </a:p>
          <a:p>
            <a:pPr>
              <a:lnSpc>
                <a:spcPct val="120000"/>
              </a:lnSpc>
            </a:pPr>
            <a:r>
              <a:rPr lang="en-US" sz="1400" dirty="0" smtClean="0"/>
              <a:t>RIBS</a:t>
            </a:r>
            <a:endParaRPr lang="sr-Latn-CS" sz="1400" dirty="0"/>
          </a:p>
          <a:p>
            <a:pPr>
              <a:lnSpc>
                <a:spcPct val="120000"/>
              </a:lnSpc>
            </a:pPr>
            <a:r>
              <a:rPr lang="en-US" sz="1400" dirty="0" smtClean="0"/>
              <a:t>CALVARIA</a:t>
            </a:r>
          </a:p>
          <a:p>
            <a:pPr>
              <a:lnSpc>
                <a:spcPct val="120000"/>
              </a:lnSpc>
            </a:pPr>
            <a:r>
              <a:rPr lang="en-US" sz="1400" dirty="0" smtClean="0"/>
              <a:t>TIBIA</a:t>
            </a:r>
          </a:p>
          <a:p>
            <a:pPr>
              <a:lnSpc>
                <a:spcPct val="120000"/>
              </a:lnSpc>
            </a:pPr>
            <a:r>
              <a:rPr lang="en-US" sz="1400" dirty="0" smtClean="0"/>
              <a:t>RADIUS</a:t>
            </a:r>
          </a:p>
          <a:p>
            <a:pPr>
              <a:lnSpc>
                <a:spcPct val="120000"/>
              </a:lnSpc>
            </a:pPr>
            <a:r>
              <a:rPr lang="en-US" sz="1400" dirty="0" smtClean="0"/>
              <a:t>OLECRANON</a:t>
            </a:r>
            <a:endParaRPr lang="sr-Latn-CS" sz="1400" dirty="0"/>
          </a:p>
          <a:p>
            <a:endParaRPr lang="sr-Latn-CS" sz="1400" dirty="0"/>
          </a:p>
        </p:txBody>
      </p:sp>
      <p:pic>
        <p:nvPicPr>
          <p:cNvPr id="40970" name="Picture 13" descr="1 (6)"/>
          <p:cNvPicPr>
            <a:picLocks noChangeAspect="1" noChangeArrowheads="1"/>
          </p:cNvPicPr>
          <p:nvPr/>
        </p:nvPicPr>
        <p:blipFill>
          <a:blip r:embed="rId3" cstate="print"/>
          <a:srcRect t="6599" r="22162" b="17700"/>
          <a:stretch>
            <a:fillRect/>
          </a:stretch>
        </p:blipFill>
        <p:spPr bwMode="auto">
          <a:xfrm>
            <a:off x="2895600" y="3810000"/>
            <a:ext cx="3135313" cy="2284413"/>
          </a:xfrm>
          <a:prstGeom prst="rect">
            <a:avLst/>
          </a:prstGeom>
          <a:noFill/>
          <a:ln w="9525">
            <a:noFill/>
            <a:miter lim="800000"/>
            <a:headEnd/>
            <a:tailEnd/>
          </a:ln>
        </p:spPr>
      </p:pic>
      <p:sp>
        <p:nvSpPr>
          <p:cNvPr id="10" name="Rectangle 9"/>
          <p:cNvSpPr/>
          <p:nvPr/>
        </p:nvSpPr>
        <p:spPr>
          <a:xfrm>
            <a:off x="5791200" y="1371600"/>
            <a:ext cx="4572000" cy="1520416"/>
          </a:xfrm>
          <a:prstGeom prst="rect">
            <a:avLst/>
          </a:prstGeom>
        </p:spPr>
        <p:txBody>
          <a:bodyPr>
            <a:spAutoFit/>
          </a:bodyPr>
          <a:lstStyle/>
          <a:p>
            <a:r>
              <a:rPr lang="en-US" dirty="0" smtClean="0"/>
              <a:t>MICROSURGICAL </a:t>
            </a:r>
            <a:r>
              <a:rPr lang="en-US" dirty="0" smtClean="0"/>
              <a:t>TRANSFER</a:t>
            </a:r>
          </a:p>
          <a:p>
            <a:endParaRPr lang="en-US" dirty="0" smtClean="0"/>
          </a:p>
          <a:p>
            <a:r>
              <a:rPr lang="sr-Latn-CS" sz="1600" dirty="0" smtClean="0"/>
              <a:t> RADIUS</a:t>
            </a:r>
          </a:p>
          <a:p>
            <a:pPr>
              <a:lnSpc>
                <a:spcPct val="120000"/>
              </a:lnSpc>
            </a:pPr>
            <a:r>
              <a:rPr lang="sr-Latn-CS" sz="1600" dirty="0" smtClean="0"/>
              <a:t> FIBULA</a:t>
            </a:r>
          </a:p>
          <a:p>
            <a:pPr>
              <a:lnSpc>
                <a:spcPct val="120000"/>
              </a:lnSpc>
            </a:pPr>
            <a:r>
              <a:rPr lang="sr-Latn-CS" sz="1600" dirty="0" smtClean="0"/>
              <a:t> SCAPULA</a:t>
            </a:r>
            <a:endParaRPr lang="sr-Latn-CS" sz="16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thankful-slide"/>
          <p:cNvPicPr>
            <a:picLocks noGrp="1" noChangeAspect="1" noChangeArrowheads="1"/>
          </p:cNvPicPr>
          <p:nvPr>
            <p:ph/>
          </p:nvPr>
        </p:nvPicPr>
        <p:blipFill>
          <a:blip r:embed="rId2" cstate="print"/>
          <a:srcRect/>
          <a:stretch>
            <a:fillRect/>
          </a:stretch>
        </p:blipFill>
        <p:spPr>
          <a:xfrm>
            <a:off x="0" y="0"/>
            <a:ext cx="9144000" cy="6858000"/>
          </a:xfrm>
          <a:noFill/>
        </p:spPr>
      </p:pic>
      <p:sp>
        <p:nvSpPr>
          <p:cNvPr id="5123" name="Rectangle 3"/>
          <p:cNvSpPr>
            <a:spLocks noChangeArrowheads="1"/>
          </p:cNvSpPr>
          <p:nvPr/>
        </p:nvSpPr>
        <p:spPr bwMode="auto">
          <a:xfrm>
            <a:off x="1066800" y="5334000"/>
            <a:ext cx="7772400" cy="437043"/>
          </a:xfrm>
          <a:prstGeom prst="rect">
            <a:avLst/>
          </a:prstGeom>
          <a:noFill/>
          <a:ln w="9525">
            <a:noFill/>
            <a:miter lim="800000"/>
            <a:headEnd/>
            <a:tailEnd/>
          </a:ln>
        </p:spPr>
        <p:txBody>
          <a:bodyPr>
            <a:spAutoFit/>
          </a:bodyPr>
          <a:lstStyle/>
          <a:p>
            <a:pPr algn="just">
              <a:lnSpc>
                <a:spcPct val="120000"/>
              </a:lnSpc>
              <a:spcBef>
                <a:spcPct val="20000"/>
              </a:spcBef>
            </a:pPr>
            <a:r>
              <a:rPr lang="en-US" sz="2000" dirty="0"/>
              <a:t>Founder of modern plastic surgery: Sir Harold </a:t>
            </a:r>
            <a:r>
              <a:rPr lang="en-US" sz="2000" dirty="0" err="1"/>
              <a:t>Delph</a:t>
            </a:r>
            <a:r>
              <a:rPr lang="en-US" sz="2000" dirty="0"/>
              <a:t> </a:t>
            </a:r>
            <a:r>
              <a:rPr lang="en-US" sz="2000" dirty="0" err="1"/>
              <a:t>Gillies</a:t>
            </a:r>
            <a:endParaRPr lang="en-US" sz="2000" dirty="0"/>
          </a:p>
        </p:txBody>
      </p:sp>
      <p:pic>
        <p:nvPicPr>
          <p:cNvPr id="5125" name="Picture 5" descr="banerg_n_21010"/>
          <p:cNvPicPr>
            <a:picLocks noChangeAspect="1" noChangeArrowheads="1"/>
          </p:cNvPicPr>
          <p:nvPr/>
        </p:nvPicPr>
        <p:blipFill>
          <a:blip r:embed="rId3" cstate="print"/>
          <a:srcRect l="34715" t="44171"/>
          <a:stretch>
            <a:fillRect/>
          </a:stretch>
        </p:blipFill>
        <p:spPr bwMode="auto">
          <a:xfrm>
            <a:off x="0" y="533400"/>
            <a:ext cx="3894138" cy="547688"/>
          </a:xfrm>
          <a:prstGeom prst="rect">
            <a:avLst/>
          </a:prstGeom>
          <a:noFill/>
          <a:ln w="9525">
            <a:noFill/>
            <a:miter lim="800000"/>
            <a:headEnd/>
            <a:tailEnd/>
          </a:ln>
        </p:spPr>
      </p:pic>
      <p:pic>
        <p:nvPicPr>
          <p:cNvPr id="5126" name="Picture 7" descr="2Sir Harold Delf Gillies 002"/>
          <p:cNvPicPr>
            <a:picLocks noChangeAspect="1" noChangeArrowheads="1"/>
          </p:cNvPicPr>
          <p:nvPr/>
        </p:nvPicPr>
        <p:blipFill>
          <a:blip r:embed="rId4" cstate="print">
            <a:lum contrast="10000"/>
          </a:blip>
          <a:srcRect/>
          <a:stretch>
            <a:fillRect/>
          </a:stretch>
        </p:blipFill>
        <p:spPr bwMode="auto">
          <a:xfrm>
            <a:off x="838200" y="1371600"/>
            <a:ext cx="2843213" cy="3657600"/>
          </a:xfrm>
          <a:prstGeom prst="rect">
            <a:avLst/>
          </a:prstGeom>
          <a:noFill/>
          <a:ln w="9525">
            <a:noFill/>
            <a:miter lim="800000"/>
            <a:headEnd/>
            <a:tailEnd/>
          </a:ln>
        </p:spPr>
      </p:pic>
      <p:pic>
        <p:nvPicPr>
          <p:cNvPr id="5127" name="Picture 8" descr="4Queens Hospital Sidcup"/>
          <p:cNvPicPr>
            <a:picLocks noChangeAspect="1" noChangeArrowheads="1"/>
          </p:cNvPicPr>
          <p:nvPr/>
        </p:nvPicPr>
        <p:blipFill>
          <a:blip r:embed="rId5" cstate="print"/>
          <a:srcRect/>
          <a:stretch>
            <a:fillRect/>
          </a:stretch>
        </p:blipFill>
        <p:spPr bwMode="auto">
          <a:xfrm>
            <a:off x="3886200" y="1828800"/>
            <a:ext cx="5037138" cy="3198813"/>
          </a:xfrm>
          <a:prstGeom prst="rect">
            <a:avLst/>
          </a:prstGeom>
          <a:noFill/>
          <a:ln w="9525">
            <a:noFill/>
            <a:miter lim="800000"/>
            <a:headEnd/>
            <a:tailEnd/>
          </a:ln>
        </p:spPr>
      </p:pic>
      <p:sp>
        <p:nvSpPr>
          <p:cNvPr id="8" name="Rectangle 7"/>
          <p:cNvSpPr>
            <a:spLocks noChangeArrowheads="1"/>
          </p:cNvSpPr>
          <p:nvPr/>
        </p:nvSpPr>
        <p:spPr bwMode="auto">
          <a:xfrm>
            <a:off x="4038600" y="685800"/>
            <a:ext cx="4289188" cy="461665"/>
          </a:xfrm>
          <a:prstGeom prst="rect">
            <a:avLst/>
          </a:prstGeom>
          <a:noFill/>
          <a:ln w="9525">
            <a:noFill/>
            <a:miter lim="800000"/>
            <a:headEnd/>
            <a:tailEnd/>
          </a:ln>
        </p:spPr>
        <p:txBody>
          <a:bodyPr wrap="none">
            <a:spAutoFit/>
          </a:bodyPr>
          <a:lstStyle/>
          <a:p>
            <a:r>
              <a:rPr lang="en-US" sz="2400" dirty="0"/>
              <a:t>Basic principles of plastic surgery</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41987" name="Rectangle 3"/>
          <p:cNvSpPr>
            <a:spLocks noGrp="1" noChangeArrowheads="1"/>
          </p:cNvSpPr>
          <p:nvPr>
            <p:ph type="body" sz="half" idx="1"/>
          </p:nvPr>
        </p:nvSpPr>
        <p:spPr/>
        <p:txBody>
          <a:bodyPr/>
          <a:lstStyle/>
          <a:p>
            <a:pPr eaLnBrk="1" hangingPunct="1"/>
            <a:endParaRPr lang="en-US" smtClean="0"/>
          </a:p>
        </p:txBody>
      </p:sp>
      <p:sp>
        <p:nvSpPr>
          <p:cNvPr id="41988" name="Rectangle 4"/>
          <p:cNvSpPr>
            <a:spLocks noGrp="1" noChangeArrowheads="1"/>
          </p:cNvSpPr>
          <p:nvPr>
            <p:ph type="body" sz="half" idx="2"/>
          </p:nvPr>
        </p:nvSpPr>
        <p:spPr/>
        <p:txBody>
          <a:bodyPr/>
          <a:lstStyle/>
          <a:p>
            <a:pPr eaLnBrk="1" hangingPunct="1"/>
            <a:endParaRPr lang="en-US" smtClean="0"/>
          </a:p>
        </p:txBody>
      </p:sp>
      <p:pic>
        <p:nvPicPr>
          <p:cNvPr id="41989"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41991" name="Rectangle 8"/>
          <p:cNvSpPr>
            <a:spLocks noChangeArrowheads="1"/>
          </p:cNvSpPr>
          <p:nvPr/>
        </p:nvSpPr>
        <p:spPr bwMode="auto">
          <a:xfrm>
            <a:off x="3657600" y="1066800"/>
            <a:ext cx="5181600" cy="457200"/>
          </a:xfrm>
          <a:prstGeom prst="rect">
            <a:avLst/>
          </a:prstGeom>
          <a:noFill/>
          <a:ln w="9525">
            <a:noFill/>
            <a:miter lim="800000"/>
            <a:headEnd/>
            <a:tailEnd/>
          </a:ln>
        </p:spPr>
        <p:txBody>
          <a:bodyPr>
            <a:spAutoFit/>
          </a:bodyPr>
          <a:lstStyle/>
          <a:p>
            <a:r>
              <a:rPr lang="en-US" sz="2400" b="1" dirty="0" smtClean="0">
                <a:solidFill>
                  <a:schemeClr val="tx2"/>
                </a:solidFill>
              </a:rPr>
              <a:t>FLAP</a:t>
            </a:r>
            <a:endParaRPr lang="sr-Latn-CS" sz="2400" b="1" dirty="0">
              <a:solidFill>
                <a:schemeClr val="tx2"/>
              </a:solidFill>
            </a:endParaRPr>
          </a:p>
        </p:txBody>
      </p:sp>
      <p:sp>
        <p:nvSpPr>
          <p:cNvPr id="41992" name="Rectangle 9"/>
          <p:cNvSpPr>
            <a:spLocks noChangeArrowheads="1"/>
          </p:cNvSpPr>
          <p:nvPr/>
        </p:nvSpPr>
        <p:spPr bwMode="auto">
          <a:xfrm>
            <a:off x="457200" y="1676400"/>
            <a:ext cx="4800600" cy="4832092"/>
          </a:xfrm>
          <a:prstGeom prst="rect">
            <a:avLst/>
          </a:prstGeom>
          <a:noFill/>
          <a:ln w="9525">
            <a:noFill/>
            <a:miter lim="800000"/>
            <a:headEnd/>
            <a:tailEnd/>
          </a:ln>
        </p:spPr>
        <p:txBody>
          <a:bodyPr>
            <a:spAutoFit/>
          </a:bodyPr>
          <a:lstStyle/>
          <a:p>
            <a:pPr>
              <a:lnSpc>
                <a:spcPct val="150000"/>
              </a:lnSpc>
            </a:pPr>
            <a:r>
              <a:rPr lang="en-US" sz="1400" b="1" dirty="0" smtClean="0"/>
              <a:t>TISSUE SEGMENT PARTIALLY SEPARATED FROM ITS </a:t>
            </a:r>
            <a:r>
              <a:rPr lang="en-US" sz="1400" b="1" dirty="0" smtClean="0"/>
              <a:t>PRIMARY SITE </a:t>
            </a:r>
            <a:r>
              <a:rPr lang="en-US" sz="1400" b="1" dirty="0" smtClean="0"/>
              <a:t>AND MOVED TO ANOTHER ANATOMICAL SITE </a:t>
            </a:r>
            <a:endParaRPr lang="en-US" sz="1400" b="1" dirty="0" smtClean="0"/>
          </a:p>
          <a:p>
            <a:pPr>
              <a:lnSpc>
                <a:spcPct val="150000"/>
              </a:lnSpc>
            </a:pPr>
            <a:endParaRPr lang="en-US" sz="1400" b="1" dirty="0" smtClean="0"/>
          </a:p>
          <a:p>
            <a:pPr>
              <a:lnSpc>
                <a:spcPct val="150000"/>
              </a:lnSpc>
            </a:pPr>
            <a:r>
              <a:rPr lang="en-US" sz="1400" b="1" dirty="0" smtClean="0"/>
              <a:t>HAS ITS OWN VASCULARIZATION </a:t>
            </a:r>
            <a:r>
              <a:rPr lang="en-US" sz="1400" b="1" dirty="0" smtClean="0"/>
              <a:t>(</a:t>
            </a:r>
            <a:r>
              <a:rPr lang="en-US" sz="1400" b="1" dirty="0" smtClean="0"/>
              <a:t>do not depend on the recipient bed to </a:t>
            </a:r>
            <a:r>
              <a:rPr lang="en-US" sz="1400" b="1" dirty="0" err="1" smtClean="0"/>
              <a:t>vascularize</a:t>
            </a:r>
            <a:r>
              <a:rPr lang="en-US" sz="1400" b="1" dirty="0" smtClean="0"/>
              <a:t>)</a:t>
            </a:r>
          </a:p>
          <a:p>
            <a:pPr>
              <a:lnSpc>
                <a:spcPct val="150000"/>
              </a:lnSpc>
            </a:pPr>
            <a:endParaRPr lang="en-US" sz="1400" b="1" dirty="0" smtClean="0"/>
          </a:p>
          <a:p>
            <a:pPr>
              <a:lnSpc>
                <a:spcPct val="150000"/>
              </a:lnSpc>
            </a:pPr>
            <a:r>
              <a:rPr lang="en-US" sz="1400" b="1" dirty="0" smtClean="0"/>
              <a:t>SITE FROM WHICH IT WAS MOVED FROM: SECONDARY DEFECT </a:t>
            </a:r>
          </a:p>
          <a:p>
            <a:pPr>
              <a:lnSpc>
                <a:spcPct val="150000"/>
              </a:lnSpc>
            </a:pPr>
            <a:endParaRPr lang="en-US" sz="1400" b="1" dirty="0" smtClean="0"/>
          </a:p>
          <a:p>
            <a:pPr>
              <a:lnSpc>
                <a:spcPct val="150000"/>
              </a:lnSpc>
            </a:pPr>
            <a:r>
              <a:rPr lang="en-US" sz="1400" b="1" dirty="0" smtClean="0"/>
              <a:t>SITE </a:t>
            </a:r>
            <a:r>
              <a:rPr lang="en-US" sz="1400" b="1" dirty="0" smtClean="0"/>
              <a:t>WHERE IT IS MOVED: THE RECIPIENT REGION </a:t>
            </a:r>
            <a:endParaRPr lang="en-US" sz="1400" b="1" dirty="0" smtClean="0"/>
          </a:p>
          <a:p>
            <a:pPr>
              <a:lnSpc>
                <a:spcPct val="150000"/>
              </a:lnSpc>
            </a:pPr>
            <a:endParaRPr lang="en-US" sz="1400" b="1" dirty="0" smtClean="0"/>
          </a:p>
          <a:p>
            <a:pPr>
              <a:lnSpc>
                <a:spcPct val="150000"/>
              </a:lnSpc>
            </a:pPr>
            <a:r>
              <a:rPr lang="en-US" sz="1400" b="1" dirty="0" smtClean="0"/>
              <a:t>THE PORTION THAT CONNECTS IT TO THE SECONDARY DEFECT AND VASCULARIZES : BASE OR PEDICLE OF THE FLAP (SKIN, FASCIA, MUSCLE, BLOOD VESSELS)</a:t>
            </a:r>
          </a:p>
          <a:p>
            <a:endParaRPr lang="en-US" sz="1400" dirty="0"/>
          </a:p>
        </p:txBody>
      </p:sp>
      <p:pic>
        <p:nvPicPr>
          <p:cNvPr id="41993" name="Picture 12" descr="005"/>
          <p:cNvPicPr>
            <a:picLocks noChangeAspect="1" noChangeArrowheads="1"/>
          </p:cNvPicPr>
          <p:nvPr/>
        </p:nvPicPr>
        <p:blipFill>
          <a:blip r:embed="rId3" cstate="print"/>
          <a:srcRect/>
          <a:stretch>
            <a:fillRect/>
          </a:stretch>
        </p:blipFill>
        <p:spPr bwMode="auto">
          <a:xfrm>
            <a:off x="5410200" y="1828800"/>
            <a:ext cx="2849563" cy="411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43011" name="Rectangle 3"/>
          <p:cNvSpPr>
            <a:spLocks noGrp="1" noChangeArrowheads="1"/>
          </p:cNvSpPr>
          <p:nvPr>
            <p:ph type="body" sz="half" idx="1"/>
          </p:nvPr>
        </p:nvSpPr>
        <p:spPr/>
        <p:txBody>
          <a:bodyPr/>
          <a:lstStyle/>
          <a:p>
            <a:pPr eaLnBrk="1" hangingPunct="1"/>
            <a:endParaRPr lang="en-US" smtClean="0"/>
          </a:p>
        </p:txBody>
      </p:sp>
      <p:sp>
        <p:nvSpPr>
          <p:cNvPr id="43012" name="Rectangle 4"/>
          <p:cNvSpPr>
            <a:spLocks noGrp="1" noChangeArrowheads="1"/>
          </p:cNvSpPr>
          <p:nvPr>
            <p:ph type="body" sz="half" idx="2"/>
          </p:nvPr>
        </p:nvSpPr>
        <p:spPr/>
        <p:txBody>
          <a:bodyPr/>
          <a:lstStyle/>
          <a:p>
            <a:pPr eaLnBrk="1" hangingPunct="1"/>
            <a:endParaRPr lang="en-US" smtClean="0"/>
          </a:p>
        </p:txBody>
      </p:sp>
      <p:pic>
        <p:nvPicPr>
          <p:cNvPr id="4301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43015" name="Rectangle 11"/>
          <p:cNvSpPr>
            <a:spLocks noChangeArrowheads="1"/>
          </p:cNvSpPr>
          <p:nvPr/>
        </p:nvSpPr>
        <p:spPr bwMode="auto">
          <a:xfrm>
            <a:off x="685800" y="2209800"/>
            <a:ext cx="2592505" cy="400110"/>
          </a:xfrm>
          <a:prstGeom prst="rect">
            <a:avLst/>
          </a:prstGeom>
          <a:noFill/>
          <a:ln w="9525">
            <a:noFill/>
            <a:miter lim="800000"/>
            <a:headEnd/>
            <a:tailEnd/>
          </a:ln>
        </p:spPr>
        <p:txBody>
          <a:bodyPr wrap="none">
            <a:spAutoFit/>
          </a:bodyPr>
          <a:lstStyle/>
          <a:p>
            <a:r>
              <a:rPr lang="en-US" sz="2000" dirty="0" smtClean="0"/>
              <a:t>INDICATIONS </a:t>
            </a:r>
            <a:r>
              <a:rPr lang="en-US" sz="2000" dirty="0" smtClean="0"/>
              <a:t>FOR FLAP</a:t>
            </a:r>
            <a:endParaRPr lang="en-US" sz="2000" b="1" dirty="0">
              <a:solidFill>
                <a:schemeClr val="tx2"/>
              </a:solidFill>
            </a:endParaRPr>
          </a:p>
        </p:txBody>
      </p:sp>
      <p:sp>
        <p:nvSpPr>
          <p:cNvPr id="43016" name="Rectangle 13"/>
          <p:cNvSpPr>
            <a:spLocks noChangeArrowheads="1"/>
          </p:cNvSpPr>
          <p:nvPr/>
        </p:nvSpPr>
        <p:spPr bwMode="auto">
          <a:xfrm>
            <a:off x="152400" y="3108325"/>
            <a:ext cx="4648200" cy="2062103"/>
          </a:xfrm>
          <a:prstGeom prst="rect">
            <a:avLst/>
          </a:prstGeom>
          <a:noFill/>
          <a:ln w="9525">
            <a:noFill/>
            <a:miter lim="800000"/>
            <a:headEnd/>
            <a:tailEnd/>
          </a:ln>
        </p:spPr>
        <p:txBody>
          <a:bodyPr>
            <a:spAutoFit/>
          </a:bodyPr>
          <a:lstStyle/>
          <a:p>
            <a:pPr>
              <a:lnSpc>
                <a:spcPct val="200000"/>
              </a:lnSpc>
              <a:spcBef>
                <a:spcPct val="20000"/>
              </a:spcBef>
            </a:pPr>
            <a:r>
              <a:rPr lang="en-US" sz="1600" dirty="0" smtClean="0"/>
              <a:t>DEFECT OF THE SKIN OR OTHER TISSUES </a:t>
            </a:r>
            <a:r>
              <a:rPr lang="en-US" sz="1600" dirty="0" smtClean="0"/>
              <a:t>WHERE </a:t>
            </a:r>
            <a:r>
              <a:rPr lang="en-US" sz="1600" dirty="0" smtClean="0"/>
              <a:t>THE </a:t>
            </a:r>
            <a:r>
              <a:rPr lang="en-US" sz="1600" dirty="0" smtClean="0"/>
              <a:t>SKIN GRAFT </a:t>
            </a:r>
            <a:r>
              <a:rPr lang="en-US" sz="1600" dirty="0" smtClean="0"/>
              <a:t>CANNOT BE ACCEPTED OR IT IS UNDESIRABLE FOR FUNCTIONAL OR AESTHETIC REASONS</a:t>
            </a:r>
            <a:endParaRPr lang="en-US" sz="1600" b="1" dirty="0"/>
          </a:p>
        </p:txBody>
      </p:sp>
      <p:sp>
        <p:nvSpPr>
          <p:cNvPr id="43017" name="Rectangle 14"/>
          <p:cNvSpPr>
            <a:spLocks noChangeArrowheads="1"/>
          </p:cNvSpPr>
          <p:nvPr/>
        </p:nvSpPr>
        <p:spPr bwMode="auto">
          <a:xfrm>
            <a:off x="5105400" y="2209800"/>
            <a:ext cx="2881686" cy="1631216"/>
          </a:xfrm>
          <a:prstGeom prst="rect">
            <a:avLst/>
          </a:prstGeom>
          <a:noFill/>
          <a:ln w="9525">
            <a:noFill/>
            <a:miter lim="800000"/>
            <a:headEnd/>
            <a:tailEnd/>
          </a:ln>
        </p:spPr>
        <p:txBody>
          <a:bodyPr wrap="none">
            <a:spAutoFit/>
          </a:bodyPr>
          <a:lstStyle/>
          <a:p>
            <a:r>
              <a:rPr lang="en-US" sz="2000" dirty="0" smtClean="0"/>
              <a:t>CLASSIFICATIONS </a:t>
            </a:r>
            <a:r>
              <a:rPr lang="en-US" sz="2000" dirty="0" smtClean="0"/>
              <a:t>OF </a:t>
            </a:r>
            <a:r>
              <a:rPr lang="en-US" sz="2000" dirty="0" smtClean="0"/>
              <a:t>FLAP</a:t>
            </a:r>
          </a:p>
          <a:p>
            <a:endParaRPr lang="en-US" sz="2000" b="1" dirty="0" smtClean="0">
              <a:solidFill>
                <a:schemeClr val="tx2"/>
              </a:solidFill>
            </a:endParaRPr>
          </a:p>
          <a:p>
            <a:r>
              <a:rPr lang="en-US" sz="1600" dirty="0" smtClean="0">
                <a:solidFill>
                  <a:schemeClr val="tx2"/>
                </a:solidFill>
              </a:rPr>
              <a:t>According to:</a:t>
            </a:r>
          </a:p>
          <a:p>
            <a:endParaRPr lang="en-US" sz="2000" b="1" dirty="0" smtClean="0">
              <a:solidFill>
                <a:schemeClr val="tx2"/>
              </a:solidFill>
            </a:endParaRPr>
          </a:p>
          <a:p>
            <a:endParaRPr lang="en-US" sz="2000" b="1" dirty="0">
              <a:solidFill>
                <a:schemeClr val="tx2"/>
              </a:solidFill>
            </a:endParaRPr>
          </a:p>
        </p:txBody>
      </p:sp>
      <p:sp>
        <p:nvSpPr>
          <p:cNvPr id="43018" name="Rectangle 15"/>
          <p:cNvSpPr>
            <a:spLocks noChangeArrowheads="1"/>
          </p:cNvSpPr>
          <p:nvPr/>
        </p:nvSpPr>
        <p:spPr bwMode="auto">
          <a:xfrm>
            <a:off x="5181600" y="3429000"/>
            <a:ext cx="3657600" cy="1815882"/>
          </a:xfrm>
          <a:prstGeom prst="rect">
            <a:avLst/>
          </a:prstGeom>
          <a:noFill/>
          <a:ln w="9525">
            <a:noFill/>
            <a:miter lim="800000"/>
            <a:headEnd/>
            <a:tailEnd/>
          </a:ln>
        </p:spPr>
        <p:txBody>
          <a:bodyPr>
            <a:spAutoFit/>
          </a:bodyPr>
          <a:lstStyle/>
          <a:p>
            <a:pPr>
              <a:buFont typeface="Arial" pitchFamily="34" charset="0"/>
              <a:buChar char="•"/>
            </a:pPr>
            <a:r>
              <a:rPr lang="en-US" sz="1600" dirty="0" smtClean="0"/>
              <a:t> VASCULARIZATION </a:t>
            </a:r>
          </a:p>
          <a:p>
            <a:pPr>
              <a:buFont typeface="Arial" pitchFamily="34" charset="0"/>
              <a:buChar char="•"/>
            </a:pPr>
            <a:endParaRPr lang="en-US" sz="1600" dirty="0" smtClean="0"/>
          </a:p>
          <a:p>
            <a:pPr>
              <a:buFont typeface="Arial" pitchFamily="34" charset="0"/>
              <a:buChar char="•"/>
            </a:pPr>
            <a:r>
              <a:rPr lang="en-US" sz="1600" dirty="0" smtClean="0"/>
              <a:t> COMPOSITION </a:t>
            </a:r>
          </a:p>
          <a:p>
            <a:pPr>
              <a:buFont typeface="Arial" pitchFamily="34" charset="0"/>
              <a:buChar char="•"/>
            </a:pPr>
            <a:endParaRPr lang="en-US" sz="1600" dirty="0" smtClean="0"/>
          </a:p>
          <a:p>
            <a:pPr>
              <a:buFont typeface="Arial" pitchFamily="34" charset="0"/>
              <a:buChar char="•"/>
            </a:pPr>
            <a:r>
              <a:rPr lang="en-US" sz="1600" dirty="0" smtClean="0"/>
              <a:t> DISTANCE </a:t>
            </a:r>
            <a:r>
              <a:rPr lang="en-US" sz="1600" dirty="0" smtClean="0"/>
              <a:t>FROM THE DEFECT </a:t>
            </a:r>
            <a:endParaRPr lang="en-US" sz="1600" dirty="0" smtClean="0"/>
          </a:p>
          <a:p>
            <a:pPr>
              <a:buFont typeface="Arial" pitchFamily="34" charset="0"/>
              <a:buChar char="•"/>
            </a:pPr>
            <a:endParaRPr lang="en-US" sz="1600" dirty="0" smtClean="0"/>
          </a:p>
          <a:p>
            <a:pPr>
              <a:buFont typeface="Arial" pitchFamily="34" charset="0"/>
              <a:buChar char="•"/>
            </a:pPr>
            <a:r>
              <a:rPr lang="en-US" sz="1600" dirty="0" smtClean="0"/>
              <a:t> METHOD </a:t>
            </a:r>
            <a:r>
              <a:rPr lang="en-US" sz="1600" dirty="0" smtClean="0"/>
              <a:t>OF TRANSFER</a:t>
            </a:r>
            <a:endParaRPr lang="en-US" sz="1600" b="1" dirty="0"/>
          </a:p>
        </p:txBody>
      </p:sp>
      <p:sp>
        <p:nvSpPr>
          <p:cNvPr id="43019" name="Line 16"/>
          <p:cNvSpPr>
            <a:spLocks noChangeShapeType="1"/>
          </p:cNvSpPr>
          <p:nvPr/>
        </p:nvSpPr>
        <p:spPr bwMode="auto">
          <a:xfrm>
            <a:off x="4724400" y="2895600"/>
            <a:ext cx="0" cy="2209800"/>
          </a:xfrm>
          <a:prstGeom prst="line">
            <a:avLst/>
          </a:prstGeom>
          <a:noFill/>
          <a:ln w="9525">
            <a:solidFill>
              <a:schemeClr val="tx1"/>
            </a:solidFill>
            <a:round/>
            <a:headEnd/>
            <a:tailEnd/>
          </a:ln>
        </p:spPr>
        <p:txBody>
          <a:bodyPr/>
          <a:lstStyle/>
          <a:p>
            <a:endParaRPr lang="en-US"/>
          </a:p>
        </p:txBody>
      </p:sp>
      <p:sp>
        <p:nvSpPr>
          <p:cNvPr id="13" name="Rectangle 8"/>
          <p:cNvSpPr>
            <a:spLocks noChangeArrowheads="1"/>
          </p:cNvSpPr>
          <p:nvPr/>
        </p:nvSpPr>
        <p:spPr bwMode="auto">
          <a:xfrm>
            <a:off x="3657600" y="1066800"/>
            <a:ext cx="5181600" cy="457200"/>
          </a:xfrm>
          <a:prstGeom prst="rect">
            <a:avLst/>
          </a:prstGeom>
          <a:noFill/>
          <a:ln w="9525">
            <a:noFill/>
            <a:miter lim="800000"/>
            <a:headEnd/>
            <a:tailEnd/>
          </a:ln>
        </p:spPr>
        <p:txBody>
          <a:bodyPr>
            <a:spAutoFit/>
          </a:bodyPr>
          <a:lstStyle/>
          <a:p>
            <a:r>
              <a:rPr lang="en-US" sz="2400" b="1" dirty="0" smtClean="0">
                <a:solidFill>
                  <a:schemeClr val="tx2"/>
                </a:solidFill>
              </a:rPr>
              <a:t>FLAP</a:t>
            </a:r>
            <a:endParaRPr lang="sr-Latn-CS" sz="2400" b="1" dirty="0">
              <a:solidFill>
                <a:schemeClr val="tx2"/>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44035" name="Rectangle 3"/>
          <p:cNvSpPr>
            <a:spLocks noGrp="1" noChangeArrowheads="1"/>
          </p:cNvSpPr>
          <p:nvPr>
            <p:ph type="body" sz="half" idx="1"/>
          </p:nvPr>
        </p:nvSpPr>
        <p:spPr/>
        <p:txBody>
          <a:bodyPr/>
          <a:lstStyle/>
          <a:p>
            <a:pPr eaLnBrk="1" hangingPunct="1"/>
            <a:endParaRPr lang="en-US" smtClean="0"/>
          </a:p>
        </p:txBody>
      </p:sp>
      <p:sp>
        <p:nvSpPr>
          <p:cNvPr id="44036" name="Rectangle 4"/>
          <p:cNvSpPr>
            <a:spLocks noGrp="1" noChangeArrowheads="1"/>
          </p:cNvSpPr>
          <p:nvPr>
            <p:ph type="body" sz="half" idx="2"/>
          </p:nvPr>
        </p:nvSpPr>
        <p:spPr/>
        <p:txBody>
          <a:bodyPr/>
          <a:lstStyle/>
          <a:p>
            <a:pPr eaLnBrk="1" hangingPunct="1"/>
            <a:endParaRPr lang="en-US" smtClean="0"/>
          </a:p>
        </p:txBody>
      </p:sp>
      <p:pic>
        <p:nvPicPr>
          <p:cNvPr id="44037"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44039" name="Rectangle 10"/>
          <p:cNvSpPr>
            <a:spLocks noChangeArrowheads="1"/>
          </p:cNvSpPr>
          <p:nvPr/>
        </p:nvSpPr>
        <p:spPr bwMode="auto">
          <a:xfrm>
            <a:off x="1752600" y="1447800"/>
            <a:ext cx="1266693" cy="400110"/>
          </a:xfrm>
          <a:prstGeom prst="rect">
            <a:avLst/>
          </a:prstGeom>
          <a:noFill/>
          <a:ln w="9525">
            <a:noFill/>
            <a:miter lim="800000"/>
            <a:headEnd/>
            <a:tailEnd/>
          </a:ln>
        </p:spPr>
        <p:txBody>
          <a:bodyPr wrap="none">
            <a:spAutoFit/>
          </a:bodyPr>
          <a:lstStyle/>
          <a:p>
            <a:r>
              <a:rPr lang="en-US" sz="2000" b="1" dirty="0" smtClean="0">
                <a:solidFill>
                  <a:schemeClr val="tx2"/>
                </a:solidFill>
              </a:rPr>
              <a:t>Flap types</a:t>
            </a:r>
            <a:endParaRPr lang="en-US" sz="2000" b="1" dirty="0">
              <a:solidFill>
                <a:schemeClr val="tx2"/>
              </a:solidFill>
            </a:endParaRPr>
          </a:p>
        </p:txBody>
      </p:sp>
      <p:sp>
        <p:nvSpPr>
          <p:cNvPr id="44040" name="Rectangle 11"/>
          <p:cNvSpPr>
            <a:spLocks noChangeArrowheads="1"/>
          </p:cNvSpPr>
          <p:nvPr/>
        </p:nvSpPr>
        <p:spPr bwMode="auto">
          <a:xfrm>
            <a:off x="4800600" y="2362200"/>
            <a:ext cx="3657600" cy="366713"/>
          </a:xfrm>
          <a:prstGeom prst="rect">
            <a:avLst/>
          </a:prstGeom>
          <a:noFill/>
          <a:ln w="9525">
            <a:noFill/>
            <a:miter lim="800000"/>
            <a:headEnd/>
            <a:tailEnd/>
          </a:ln>
        </p:spPr>
        <p:txBody>
          <a:bodyPr>
            <a:spAutoFit/>
          </a:bodyPr>
          <a:lstStyle/>
          <a:p>
            <a:r>
              <a:rPr lang="sr-Latn-CS" dirty="0"/>
              <a:t>2. </a:t>
            </a:r>
            <a:r>
              <a:rPr lang="en-US" dirty="0" smtClean="0"/>
              <a:t>COMPOSITION </a:t>
            </a:r>
            <a:endParaRPr lang="sr-Latn-CS" sz="1600" b="1" dirty="0"/>
          </a:p>
        </p:txBody>
      </p:sp>
      <p:sp>
        <p:nvSpPr>
          <p:cNvPr id="44041" name="Rectangle 14"/>
          <p:cNvSpPr>
            <a:spLocks noChangeArrowheads="1"/>
          </p:cNvSpPr>
          <p:nvPr/>
        </p:nvSpPr>
        <p:spPr bwMode="auto">
          <a:xfrm>
            <a:off x="457200" y="2362200"/>
            <a:ext cx="2151936" cy="369332"/>
          </a:xfrm>
          <a:prstGeom prst="rect">
            <a:avLst/>
          </a:prstGeom>
          <a:noFill/>
          <a:ln w="9525">
            <a:noFill/>
            <a:miter lim="800000"/>
            <a:headEnd/>
            <a:tailEnd/>
          </a:ln>
        </p:spPr>
        <p:txBody>
          <a:bodyPr wrap="none">
            <a:spAutoFit/>
          </a:bodyPr>
          <a:lstStyle/>
          <a:p>
            <a:r>
              <a:rPr lang="sr-Latn-CS" dirty="0"/>
              <a:t>1. </a:t>
            </a:r>
            <a:r>
              <a:rPr lang="en-US" dirty="0" smtClean="0"/>
              <a:t>VASCULARIZATION</a:t>
            </a:r>
            <a:endParaRPr lang="en-US" b="1" dirty="0"/>
          </a:p>
        </p:txBody>
      </p:sp>
      <p:sp>
        <p:nvSpPr>
          <p:cNvPr id="44042" name="Rectangle 15"/>
          <p:cNvSpPr>
            <a:spLocks noChangeArrowheads="1"/>
          </p:cNvSpPr>
          <p:nvPr/>
        </p:nvSpPr>
        <p:spPr bwMode="auto">
          <a:xfrm>
            <a:off x="381000" y="2971800"/>
            <a:ext cx="4038600" cy="1708160"/>
          </a:xfrm>
          <a:prstGeom prst="rect">
            <a:avLst/>
          </a:prstGeom>
          <a:noFill/>
          <a:ln w="9525">
            <a:noFill/>
            <a:miter lim="800000"/>
            <a:headEnd/>
            <a:tailEnd/>
          </a:ln>
        </p:spPr>
        <p:txBody>
          <a:bodyPr>
            <a:spAutoFit/>
          </a:bodyPr>
          <a:lstStyle/>
          <a:p>
            <a:pPr>
              <a:lnSpc>
                <a:spcPct val="150000"/>
              </a:lnSpc>
              <a:buFontTx/>
              <a:buChar char="•"/>
            </a:pPr>
            <a:r>
              <a:rPr lang="en-US" sz="1400" dirty="0" smtClean="0"/>
              <a:t> RANDOM </a:t>
            </a:r>
          </a:p>
          <a:p>
            <a:pPr>
              <a:lnSpc>
                <a:spcPct val="150000"/>
              </a:lnSpc>
              <a:buFontTx/>
              <a:buChar char="•"/>
            </a:pPr>
            <a:endParaRPr lang="en-US" sz="1400" dirty="0" smtClean="0"/>
          </a:p>
          <a:p>
            <a:pPr>
              <a:lnSpc>
                <a:spcPct val="150000"/>
              </a:lnSpc>
              <a:buFontTx/>
              <a:buChar char="•"/>
            </a:pPr>
            <a:r>
              <a:rPr lang="en-US" sz="1400" dirty="0" smtClean="0"/>
              <a:t> AXIAL</a:t>
            </a:r>
          </a:p>
          <a:p>
            <a:pPr>
              <a:lnSpc>
                <a:spcPct val="150000"/>
              </a:lnSpc>
            </a:pPr>
            <a:r>
              <a:rPr lang="en-US" sz="1400" dirty="0" smtClean="0"/>
              <a:t>contains </a:t>
            </a:r>
            <a:r>
              <a:rPr lang="en-US" sz="1400" dirty="0" smtClean="0"/>
              <a:t>a defined </a:t>
            </a:r>
            <a:r>
              <a:rPr lang="en-US" sz="1400" dirty="0" err="1" smtClean="0"/>
              <a:t>arterio</a:t>
            </a:r>
            <a:r>
              <a:rPr lang="en-US" sz="1400" dirty="0" smtClean="0"/>
              <a:t>-venous </a:t>
            </a:r>
            <a:r>
              <a:rPr lang="en-US" sz="1400" dirty="0" smtClean="0"/>
              <a:t>pedicle</a:t>
            </a:r>
          </a:p>
          <a:p>
            <a:pPr>
              <a:lnSpc>
                <a:spcPct val="150000"/>
              </a:lnSpc>
            </a:pPr>
            <a:r>
              <a:rPr lang="en-US" sz="1400" dirty="0" smtClean="0"/>
              <a:t> </a:t>
            </a:r>
            <a:r>
              <a:rPr lang="en-US" sz="1400" dirty="0" smtClean="0"/>
              <a:t>more reliable - greater reconstructive possibilities</a:t>
            </a:r>
            <a:endParaRPr lang="en-US" sz="1600" b="1" dirty="0"/>
          </a:p>
        </p:txBody>
      </p:sp>
      <p:sp>
        <p:nvSpPr>
          <p:cNvPr id="44043" name="Rectangle 16"/>
          <p:cNvSpPr>
            <a:spLocks noChangeArrowheads="1"/>
          </p:cNvSpPr>
          <p:nvPr/>
        </p:nvSpPr>
        <p:spPr bwMode="auto">
          <a:xfrm>
            <a:off x="4572000" y="2895600"/>
            <a:ext cx="4114800" cy="2039276"/>
          </a:xfrm>
          <a:prstGeom prst="rect">
            <a:avLst/>
          </a:prstGeom>
          <a:noFill/>
          <a:ln w="9525">
            <a:noFill/>
            <a:miter lim="800000"/>
            <a:headEnd/>
            <a:tailEnd/>
          </a:ln>
        </p:spPr>
        <p:txBody>
          <a:bodyPr>
            <a:spAutoFit/>
          </a:bodyPr>
          <a:lstStyle/>
          <a:p>
            <a:pPr>
              <a:lnSpc>
                <a:spcPct val="150000"/>
              </a:lnSpc>
              <a:buFontTx/>
              <a:buChar char="•"/>
            </a:pPr>
            <a:r>
              <a:rPr lang="en-US" sz="1400" dirty="0" smtClean="0"/>
              <a:t>"SIMPLE" (contains one type of tissue): </a:t>
            </a:r>
            <a:endParaRPr lang="en-US" sz="1400" dirty="0" smtClean="0"/>
          </a:p>
          <a:p>
            <a:pPr>
              <a:lnSpc>
                <a:spcPct val="150000"/>
              </a:lnSpc>
            </a:pPr>
            <a:r>
              <a:rPr lang="en-US" sz="1400" dirty="0" smtClean="0"/>
              <a:t>Skin</a:t>
            </a:r>
            <a:r>
              <a:rPr lang="en-US" sz="1400" dirty="0" smtClean="0"/>
              <a:t>, muscle, </a:t>
            </a:r>
            <a:r>
              <a:rPr lang="en-US" sz="1400" dirty="0" smtClean="0"/>
              <a:t>fascia, </a:t>
            </a:r>
            <a:r>
              <a:rPr lang="en-US" sz="1400" dirty="0" smtClean="0"/>
              <a:t>bone ... </a:t>
            </a:r>
            <a:endParaRPr lang="en-US" sz="1400" dirty="0" smtClean="0"/>
          </a:p>
          <a:p>
            <a:pPr>
              <a:lnSpc>
                <a:spcPct val="150000"/>
              </a:lnSpc>
              <a:buFontTx/>
              <a:buChar char="•"/>
            </a:pPr>
            <a:endParaRPr lang="en-US" sz="1400" dirty="0" smtClean="0"/>
          </a:p>
          <a:p>
            <a:pPr>
              <a:lnSpc>
                <a:spcPct val="150000"/>
              </a:lnSpc>
              <a:buFontTx/>
              <a:buChar char="•"/>
            </a:pPr>
            <a:r>
              <a:rPr lang="en-US" sz="1400" dirty="0" smtClean="0"/>
              <a:t>COMPOSITE </a:t>
            </a:r>
            <a:r>
              <a:rPr lang="en-US" sz="1400" dirty="0" smtClean="0"/>
              <a:t>(contains two or more types of tissue) </a:t>
            </a:r>
            <a:r>
              <a:rPr lang="en-US" sz="1400" dirty="0" err="1" smtClean="0"/>
              <a:t>Fasciocutaneous</a:t>
            </a:r>
            <a:r>
              <a:rPr lang="en-US" sz="1400" dirty="0" smtClean="0"/>
              <a:t>, </a:t>
            </a:r>
            <a:r>
              <a:rPr lang="en-US" sz="1400" dirty="0" err="1" smtClean="0"/>
              <a:t>myocutaneous</a:t>
            </a:r>
            <a:r>
              <a:rPr lang="en-US" sz="1400" dirty="0" smtClean="0"/>
              <a:t>, </a:t>
            </a:r>
            <a:r>
              <a:rPr lang="en-US" sz="1400" dirty="0" err="1" smtClean="0"/>
              <a:t>osteocutaneous</a:t>
            </a:r>
            <a:r>
              <a:rPr lang="en-US" sz="1400" dirty="0" smtClean="0"/>
              <a:t> ..</a:t>
            </a:r>
            <a:endParaRPr lang="sr-Latn-CS" sz="1600" b="1" dirty="0"/>
          </a:p>
          <a:p>
            <a:pPr>
              <a:lnSpc>
                <a:spcPct val="150000"/>
              </a:lnSpc>
            </a:pPr>
            <a:endParaRPr lang="sr-Latn-CS" sz="1600" b="1" dirty="0"/>
          </a:p>
        </p:txBody>
      </p:sp>
      <p:sp>
        <p:nvSpPr>
          <p:cNvPr id="44044" name="Line 17"/>
          <p:cNvSpPr>
            <a:spLocks noChangeShapeType="1"/>
          </p:cNvSpPr>
          <p:nvPr/>
        </p:nvSpPr>
        <p:spPr bwMode="auto">
          <a:xfrm>
            <a:off x="4495800" y="2438400"/>
            <a:ext cx="0" cy="2286000"/>
          </a:xfrm>
          <a:prstGeom prst="line">
            <a:avLst/>
          </a:prstGeom>
          <a:noFill/>
          <a:ln w="952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sr-Latn-CS" dirty="0" smtClean="0">
                <a:solidFill>
                  <a:schemeClr val="bg1"/>
                </a:solidFill>
              </a:rPr>
              <a:t>Lokalni random kožni režanj</a:t>
            </a:r>
            <a:endParaRPr lang="en-US" dirty="0" smtClean="0">
              <a:solidFill>
                <a:schemeClr val="bg1"/>
              </a:solidFill>
            </a:endParaRPr>
          </a:p>
        </p:txBody>
      </p:sp>
      <p:pic>
        <p:nvPicPr>
          <p:cNvPr id="45059" name="Picture 3" descr="hacket 001"/>
          <p:cNvPicPr>
            <a:picLocks noGrp="1" noChangeAspect="1" noChangeArrowheads="1"/>
          </p:cNvPicPr>
          <p:nvPr>
            <p:ph idx="1"/>
          </p:nvPr>
        </p:nvPicPr>
        <p:blipFill>
          <a:blip r:embed="rId2" cstate="print"/>
          <a:srcRect/>
          <a:stretch>
            <a:fillRect/>
          </a:stretch>
        </p:blipFill>
        <p:spPr>
          <a:xfrm>
            <a:off x="533400" y="1905000"/>
            <a:ext cx="2493963" cy="3600450"/>
          </a:xfrm>
          <a:noFill/>
        </p:spPr>
      </p:pic>
      <p:pic>
        <p:nvPicPr>
          <p:cNvPr id="45060" name="Picture 4" descr="hacket 002"/>
          <p:cNvPicPr>
            <a:picLocks noChangeAspect="1" noChangeArrowheads="1"/>
          </p:cNvPicPr>
          <p:nvPr/>
        </p:nvPicPr>
        <p:blipFill>
          <a:blip r:embed="rId3" cstate="print"/>
          <a:srcRect/>
          <a:stretch>
            <a:fillRect/>
          </a:stretch>
        </p:blipFill>
        <p:spPr bwMode="auto">
          <a:xfrm>
            <a:off x="3352800" y="1905000"/>
            <a:ext cx="2493963" cy="3600450"/>
          </a:xfrm>
          <a:prstGeom prst="rect">
            <a:avLst/>
          </a:prstGeom>
          <a:noFill/>
          <a:ln w="9525">
            <a:noFill/>
            <a:miter lim="800000"/>
            <a:headEnd/>
            <a:tailEnd/>
          </a:ln>
        </p:spPr>
      </p:pic>
      <p:pic>
        <p:nvPicPr>
          <p:cNvPr id="45061" name="Picture 5" descr="hacket 003"/>
          <p:cNvPicPr>
            <a:picLocks noChangeAspect="1" noChangeArrowheads="1"/>
          </p:cNvPicPr>
          <p:nvPr/>
        </p:nvPicPr>
        <p:blipFill>
          <a:blip r:embed="rId4" cstate="print"/>
          <a:srcRect/>
          <a:stretch>
            <a:fillRect/>
          </a:stretch>
        </p:blipFill>
        <p:spPr bwMode="auto">
          <a:xfrm>
            <a:off x="6172200" y="1905000"/>
            <a:ext cx="2493963" cy="3600450"/>
          </a:xfrm>
          <a:prstGeom prst="rect">
            <a:avLst/>
          </a:prstGeom>
          <a:noFill/>
          <a:ln w="9525">
            <a:noFill/>
            <a:miter lim="800000"/>
            <a:headEnd/>
            <a:tailEnd/>
          </a:ln>
        </p:spPr>
      </p:pic>
      <p:sp>
        <p:nvSpPr>
          <p:cNvPr id="45062" name="Text Box 6"/>
          <p:cNvSpPr txBox="1">
            <a:spLocks noChangeArrowheads="1"/>
          </p:cNvSpPr>
          <p:nvPr/>
        </p:nvSpPr>
        <p:spPr bwMode="auto">
          <a:xfrm>
            <a:off x="3352800" y="914400"/>
            <a:ext cx="2289409" cy="400110"/>
          </a:xfrm>
          <a:prstGeom prst="rect">
            <a:avLst/>
          </a:prstGeom>
          <a:noFill/>
          <a:ln w="9525">
            <a:noFill/>
            <a:miter lim="800000"/>
            <a:headEnd/>
            <a:tailEnd/>
          </a:ln>
        </p:spPr>
        <p:txBody>
          <a:bodyPr wrap="none">
            <a:spAutoFit/>
          </a:bodyPr>
          <a:lstStyle/>
          <a:p>
            <a:r>
              <a:rPr lang="en-US" sz="2000" dirty="0" smtClean="0"/>
              <a:t>RANDOM SKIN FLAP</a:t>
            </a:r>
            <a:endParaRPr lang="en-US" sz="2000"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3" descr="005"/>
          <p:cNvPicPr>
            <a:picLocks noGrp="1" noChangeAspect="1" noChangeArrowheads="1"/>
          </p:cNvPicPr>
          <p:nvPr>
            <p:ph sz="half" idx="1"/>
          </p:nvPr>
        </p:nvPicPr>
        <p:blipFill>
          <a:blip r:embed="rId2" cstate="print"/>
          <a:srcRect/>
          <a:stretch>
            <a:fillRect/>
          </a:stretch>
        </p:blipFill>
        <p:spPr>
          <a:xfrm>
            <a:off x="533400" y="1066800"/>
            <a:ext cx="3802063" cy="5486400"/>
          </a:xfrm>
          <a:noFill/>
        </p:spPr>
      </p:pic>
      <p:pic>
        <p:nvPicPr>
          <p:cNvPr id="46083" name="Picture 4" descr="v"/>
          <p:cNvPicPr>
            <a:picLocks noGrp="1" noChangeAspect="1" noChangeArrowheads="1"/>
          </p:cNvPicPr>
          <p:nvPr>
            <p:ph sz="half" idx="2"/>
          </p:nvPr>
        </p:nvPicPr>
        <p:blipFill>
          <a:blip r:embed="rId3" cstate="print"/>
          <a:srcRect/>
          <a:stretch>
            <a:fillRect/>
          </a:stretch>
        </p:blipFill>
        <p:spPr>
          <a:xfrm>
            <a:off x="4648200" y="1066800"/>
            <a:ext cx="3800475" cy="5486400"/>
          </a:xfrm>
          <a:noFill/>
        </p:spPr>
      </p:pic>
      <p:sp>
        <p:nvSpPr>
          <p:cNvPr id="46084" name="Text Box 5"/>
          <p:cNvSpPr txBox="1">
            <a:spLocks noChangeArrowheads="1"/>
          </p:cNvSpPr>
          <p:nvPr/>
        </p:nvSpPr>
        <p:spPr bwMode="auto">
          <a:xfrm>
            <a:off x="1066800" y="609600"/>
            <a:ext cx="2439194" cy="369332"/>
          </a:xfrm>
          <a:prstGeom prst="rect">
            <a:avLst/>
          </a:prstGeom>
          <a:noFill/>
          <a:ln w="9525">
            <a:noFill/>
            <a:miter lim="800000"/>
            <a:headEnd/>
            <a:tailEnd/>
          </a:ln>
        </p:spPr>
        <p:txBody>
          <a:bodyPr wrap="none">
            <a:spAutoFit/>
          </a:bodyPr>
          <a:lstStyle/>
          <a:p>
            <a:r>
              <a:rPr lang="en-US" b="1" dirty="0" smtClean="0"/>
              <a:t>FASCIAL ARTERIAL FLAP</a:t>
            </a:r>
            <a:endParaRPr lang="en-US" b="1" dirty="0"/>
          </a:p>
        </p:txBody>
      </p:sp>
      <p:sp>
        <p:nvSpPr>
          <p:cNvPr id="46085" name="Text Box 7"/>
          <p:cNvSpPr txBox="1">
            <a:spLocks noChangeArrowheads="1"/>
          </p:cNvSpPr>
          <p:nvPr/>
        </p:nvSpPr>
        <p:spPr bwMode="auto">
          <a:xfrm>
            <a:off x="4495800" y="609600"/>
            <a:ext cx="4321632" cy="646331"/>
          </a:xfrm>
          <a:prstGeom prst="rect">
            <a:avLst/>
          </a:prstGeom>
          <a:noFill/>
          <a:ln w="9525">
            <a:noFill/>
            <a:miter lim="800000"/>
            <a:headEnd/>
            <a:tailEnd/>
          </a:ln>
        </p:spPr>
        <p:txBody>
          <a:bodyPr wrap="none">
            <a:spAutoFit/>
          </a:bodyPr>
          <a:lstStyle/>
          <a:p>
            <a:r>
              <a:rPr lang="en-US" b="1" dirty="0" smtClean="0"/>
              <a:t>OSTEO-FASCIO-CUTANEOUS ARTERIAL FLAP</a:t>
            </a:r>
          </a:p>
          <a:p>
            <a:endParaRPr lang="en-US" b="1" dirty="0"/>
          </a:p>
        </p:txBody>
      </p:sp>
      <p:sp>
        <p:nvSpPr>
          <p:cNvPr id="6" name="Rectangle 5"/>
          <p:cNvSpPr/>
          <p:nvPr/>
        </p:nvSpPr>
        <p:spPr>
          <a:xfrm>
            <a:off x="3200400" y="152400"/>
            <a:ext cx="2577950" cy="461665"/>
          </a:xfrm>
          <a:prstGeom prst="rect">
            <a:avLst/>
          </a:prstGeom>
        </p:spPr>
        <p:txBody>
          <a:bodyPr wrap="none">
            <a:spAutoFit/>
          </a:bodyPr>
          <a:lstStyle/>
          <a:p>
            <a:r>
              <a:rPr lang="en-US" sz="2400" b="1" dirty="0" smtClean="0"/>
              <a:t>AXIAL  SKIN  FLAPS</a:t>
            </a:r>
            <a:endParaRPr lang="en-US" sz="2400"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3" descr="konkvasacija sake 003"/>
          <p:cNvPicPr>
            <a:picLocks noGrp="1" noChangeAspect="1" noChangeArrowheads="1"/>
          </p:cNvPicPr>
          <p:nvPr>
            <p:ph sz="half" idx="1"/>
          </p:nvPr>
        </p:nvPicPr>
        <p:blipFill>
          <a:blip r:embed="rId2" cstate="print"/>
          <a:srcRect/>
          <a:stretch>
            <a:fillRect/>
          </a:stretch>
        </p:blipFill>
        <p:spPr>
          <a:xfrm>
            <a:off x="908050" y="1600200"/>
            <a:ext cx="3135313" cy="4525963"/>
          </a:xfrm>
          <a:noFill/>
        </p:spPr>
      </p:pic>
      <p:pic>
        <p:nvPicPr>
          <p:cNvPr id="47107" name="Picture 4" descr="v"/>
          <p:cNvPicPr>
            <a:picLocks noGrp="1" noChangeAspect="1" noChangeArrowheads="1"/>
          </p:cNvPicPr>
          <p:nvPr>
            <p:ph sz="half" idx="2"/>
          </p:nvPr>
        </p:nvPicPr>
        <p:blipFill>
          <a:blip r:embed="rId3" cstate="print"/>
          <a:srcRect/>
          <a:stretch>
            <a:fillRect/>
          </a:stretch>
        </p:blipFill>
        <p:spPr>
          <a:xfrm>
            <a:off x="5099050" y="1600200"/>
            <a:ext cx="3135313" cy="4525963"/>
          </a:xfrm>
          <a:noFill/>
        </p:spPr>
      </p:pic>
      <p:sp>
        <p:nvSpPr>
          <p:cNvPr id="47108" name="Text Box 5"/>
          <p:cNvSpPr txBox="1">
            <a:spLocks noChangeArrowheads="1"/>
          </p:cNvSpPr>
          <p:nvPr/>
        </p:nvSpPr>
        <p:spPr bwMode="auto">
          <a:xfrm>
            <a:off x="3108325" y="417513"/>
            <a:ext cx="184150" cy="366712"/>
          </a:xfrm>
          <a:prstGeom prst="rect">
            <a:avLst/>
          </a:prstGeom>
          <a:noFill/>
          <a:ln w="9525">
            <a:noFill/>
            <a:miter lim="800000"/>
            <a:headEnd/>
            <a:tailEnd/>
          </a:ln>
        </p:spPr>
        <p:txBody>
          <a:bodyPr wrap="none">
            <a:spAutoFit/>
          </a:bodyPr>
          <a:lstStyle/>
          <a:p>
            <a:endParaRPr lang="en-US">
              <a:latin typeface="Arial" charset="0"/>
            </a:endParaRPr>
          </a:p>
        </p:txBody>
      </p:sp>
      <p:sp>
        <p:nvSpPr>
          <p:cNvPr id="47109" name="Text Box 7"/>
          <p:cNvSpPr txBox="1">
            <a:spLocks noChangeArrowheads="1"/>
          </p:cNvSpPr>
          <p:nvPr/>
        </p:nvSpPr>
        <p:spPr bwMode="auto">
          <a:xfrm>
            <a:off x="2362200" y="457200"/>
            <a:ext cx="4374531" cy="646331"/>
          </a:xfrm>
          <a:prstGeom prst="rect">
            <a:avLst/>
          </a:prstGeom>
          <a:noFill/>
          <a:ln w="9525">
            <a:noFill/>
            <a:miter lim="800000"/>
            <a:headEnd/>
            <a:tailEnd/>
          </a:ln>
        </p:spPr>
        <p:txBody>
          <a:bodyPr wrap="none">
            <a:spAutoFit/>
          </a:bodyPr>
          <a:lstStyle/>
          <a:p>
            <a:pPr algn="ctr"/>
            <a:r>
              <a:rPr lang="en-US" b="1" dirty="0" smtClean="0"/>
              <a:t>OSTEO-FASCIO-CUTANEOUS ARTERIAL </a:t>
            </a:r>
            <a:r>
              <a:rPr lang="en-US" b="1" dirty="0" smtClean="0"/>
              <a:t>FLAP </a:t>
            </a:r>
          </a:p>
          <a:p>
            <a:pPr algn="ctr"/>
            <a:r>
              <a:rPr lang="en-US" b="1" dirty="0" smtClean="0"/>
              <a:t>(RADIAL ARTERY AND VEIN)</a:t>
            </a:r>
            <a:endParaRPr lang="en-US" b="1"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48131" name="Rectangle 3"/>
          <p:cNvSpPr>
            <a:spLocks noGrp="1" noChangeArrowheads="1"/>
          </p:cNvSpPr>
          <p:nvPr>
            <p:ph type="body" sz="half" idx="1"/>
          </p:nvPr>
        </p:nvSpPr>
        <p:spPr/>
        <p:txBody>
          <a:bodyPr/>
          <a:lstStyle/>
          <a:p>
            <a:pPr eaLnBrk="1" hangingPunct="1"/>
            <a:endParaRPr lang="en-US" smtClean="0"/>
          </a:p>
        </p:txBody>
      </p:sp>
      <p:sp>
        <p:nvSpPr>
          <p:cNvPr id="48132" name="Rectangle 4"/>
          <p:cNvSpPr>
            <a:spLocks noGrp="1" noChangeArrowheads="1"/>
          </p:cNvSpPr>
          <p:nvPr>
            <p:ph type="body" sz="half" idx="2"/>
          </p:nvPr>
        </p:nvSpPr>
        <p:spPr/>
        <p:txBody>
          <a:bodyPr/>
          <a:lstStyle/>
          <a:p>
            <a:pPr eaLnBrk="1" hangingPunct="1"/>
            <a:endParaRPr lang="en-US" smtClean="0"/>
          </a:p>
        </p:txBody>
      </p:sp>
      <p:pic>
        <p:nvPicPr>
          <p:cNvPr id="4813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48135" name="Rectangle 8"/>
          <p:cNvSpPr>
            <a:spLocks noChangeArrowheads="1"/>
          </p:cNvSpPr>
          <p:nvPr/>
        </p:nvSpPr>
        <p:spPr bwMode="auto">
          <a:xfrm>
            <a:off x="914400" y="1600200"/>
            <a:ext cx="1400448" cy="400110"/>
          </a:xfrm>
          <a:prstGeom prst="rect">
            <a:avLst/>
          </a:prstGeom>
          <a:noFill/>
          <a:ln w="9525">
            <a:noFill/>
            <a:miter lim="800000"/>
            <a:headEnd/>
            <a:tailEnd/>
          </a:ln>
        </p:spPr>
        <p:txBody>
          <a:bodyPr wrap="none">
            <a:spAutoFit/>
          </a:bodyPr>
          <a:lstStyle/>
          <a:p>
            <a:r>
              <a:rPr lang="en-US" sz="2000" b="1" dirty="0" smtClean="0">
                <a:solidFill>
                  <a:schemeClr val="tx2"/>
                </a:solidFill>
              </a:rPr>
              <a:t>FLAP TYPES</a:t>
            </a:r>
            <a:endParaRPr lang="en-US" sz="2000" b="1" dirty="0">
              <a:solidFill>
                <a:schemeClr val="tx2"/>
              </a:solidFill>
            </a:endParaRPr>
          </a:p>
        </p:txBody>
      </p:sp>
      <p:sp>
        <p:nvSpPr>
          <p:cNvPr id="48136" name="Rectangle 9"/>
          <p:cNvSpPr>
            <a:spLocks noChangeArrowheads="1"/>
          </p:cNvSpPr>
          <p:nvPr/>
        </p:nvSpPr>
        <p:spPr bwMode="auto">
          <a:xfrm>
            <a:off x="4876800" y="1371600"/>
            <a:ext cx="3657600" cy="336550"/>
          </a:xfrm>
          <a:prstGeom prst="rect">
            <a:avLst/>
          </a:prstGeom>
          <a:noFill/>
          <a:ln w="9525">
            <a:noFill/>
            <a:miter lim="800000"/>
            <a:headEnd/>
            <a:tailEnd/>
          </a:ln>
        </p:spPr>
        <p:txBody>
          <a:bodyPr>
            <a:spAutoFit/>
          </a:bodyPr>
          <a:lstStyle/>
          <a:p>
            <a:r>
              <a:rPr lang="en-US" sz="1600" b="1" dirty="0" smtClean="0"/>
              <a:t>4.</a:t>
            </a:r>
            <a:r>
              <a:rPr lang="en-US" sz="1600" b="1" dirty="0" smtClean="0"/>
              <a:t> </a:t>
            </a:r>
            <a:r>
              <a:rPr lang="en-US" sz="1600" b="1" dirty="0" smtClean="0"/>
              <a:t>METHOD OF TRANSFER</a:t>
            </a:r>
            <a:endParaRPr lang="sr-Latn-CS" sz="1600" b="1" dirty="0">
              <a:solidFill>
                <a:schemeClr val="tx2"/>
              </a:solidFill>
            </a:endParaRPr>
          </a:p>
        </p:txBody>
      </p:sp>
      <p:sp>
        <p:nvSpPr>
          <p:cNvPr id="48137" name="Rectangle 10"/>
          <p:cNvSpPr>
            <a:spLocks noChangeArrowheads="1"/>
          </p:cNvSpPr>
          <p:nvPr/>
        </p:nvSpPr>
        <p:spPr bwMode="auto">
          <a:xfrm>
            <a:off x="457200" y="2362200"/>
            <a:ext cx="2903680" cy="369332"/>
          </a:xfrm>
          <a:prstGeom prst="rect">
            <a:avLst/>
          </a:prstGeom>
          <a:noFill/>
          <a:ln w="9525">
            <a:noFill/>
            <a:miter lim="800000"/>
            <a:headEnd/>
            <a:tailEnd/>
          </a:ln>
        </p:spPr>
        <p:txBody>
          <a:bodyPr wrap="none">
            <a:spAutoFit/>
          </a:bodyPr>
          <a:lstStyle/>
          <a:p>
            <a:r>
              <a:rPr lang="en-US" sz="1600" b="1" dirty="0"/>
              <a:t>3.</a:t>
            </a:r>
            <a:r>
              <a:rPr lang="sr-Latn-CS" b="1" dirty="0"/>
              <a:t> </a:t>
            </a:r>
            <a:r>
              <a:rPr lang="en-US" sz="1600" b="1" dirty="0" smtClean="0"/>
              <a:t>DISTANCE FROM THE DEFECT </a:t>
            </a:r>
            <a:endParaRPr lang="en-US" sz="1600" b="1" dirty="0">
              <a:solidFill>
                <a:schemeClr val="tx2"/>
              </a:solidFill>
            </a:endParaRPr>
          </a:p>
        </p:txBody>
      </p:sp>
      <p:sp>
        <p:nvSpPr>
          <p:cNvPr id="48138" name="Rectangle 11"/>
          <p:cNvSpPr>
            <a:spLocks noChangeArrowheads="1"/>
          </p:cNvSpPr>
          <p:nvPr/>
        </p:nvSpPr>
        <p:spPr bwMode="auto">
          <a:xfrm>
            <a:off x="381000" y="2971800"/>
            <a:ext cx="3733800" cy="1569660"/>
          </a:xfrm>
          <a:prstGeom prst="rect">
            <a:avLst/>
          </a:prstGeom>
          <a:noFill/>
          <a:ln w="9525">
            <a:noFill/>
            <a:miter lim="800000"/>
            <a:headEnd/>
            <a:tailEnd/>
          </a:ln>
        </p:spPr>
        <p:txBody>
          <a:bodyPr>
            <a:spAutoFit/>
          </a:bodyPr>
          <a:lstStyle/>
          <a:p>
            <a:pPr>
              <a:lnSpc>
                <a:spcPct val="120000"/>
              </a:lnSpc>
              <a:buFontTx/>
              <a:buChar char="•"/>
            </a:pPr>
            <a:r>
              <a:rPr lang="en-US" sz="1600" dirty="0" smtClean="0"/>
              <a:t> LOCAL </a:t>
            </a:r>
          </a:p>
          <a:p>
            <a:pPr>
              <a:lnSpc>
                <a:spcPct val="120000"/>
              </a:lnSpc>
              <a:buFontTx/>
              <a:buChar char="•"/>
            </a:pPr>
            <a:r>
              <a:rPr lang="en-US" sz="1600" dirty="0" smtClean="0"/>
              <a:t> REGIONAL </a:t>
            </a:r>
          </a:p>
          <a:p>
            <a:pPr>
              <a:lnSpc>
                <a:spcPct val="120000"/>
              </a:lnSpc>
              <a:buFontTx/>
              <a:buChar char="•"/>
            </a:pPr>
            <a:r>
              <a:rPr lang="en-US" sz="1600" dirty="0" smtClean="0"/>
              <a:t> DISTANT</a:t>
            </a:r>
          </a:p>
          <a:p>
            <a:pPr>
              <a:lnSpc>
                <a:spcPct val="120000"/>
              </a:lnSpc>
            </a:pPr>
            <a:r>
              <a:rPr lang="en-US" sz="1600" dirty="0" smtClean="0"/>
              <a:t>    - DIRECT</a:t>
            </a:r>
          </a:p>
          <a:p>
            <a:pPr>
              <a:lnSpc>
                <a:spcPct val="120000"/>
              </a:lnSpc>
            </a:pPr>
            <a:r>
              <a:rPr lang="en-US" sz="1600" dirty="0" smtClean="0"/>
              <a:t>    - </a:t>
            </a:r>
            <a:r>
              <a:rPr lang="en-US" sz="1600" dirty="0" smtClean="0"/>
              <a:t>INDIRECT</a:t>
            </a:r>
            <a:endParaRPr lang="en-US" sz="1600" b="1" dirty="0"/>
          </a:p>
        </p:txBody>
      </p:sp>
      <p:sp>
        <p:nvSpPr>
          <p:cNvPr id="48139" name="Rectangle 12"/>
          <p:cNvSpPr>
            <a:spLocks noChangeArrowheads="1"/>
          </p:cNvSpPr>
          <p:nvPr/>
        </p:nvSpPr>
        <p:spPr bwMode="auto">
          <a:xfrm>
            <a:off x="4572000" y="2362200"/>
            <a:ext cx="4114800" cy="3342453"/>
          </a:xfrm>
          <a:prstGeom prst="rect">
            <a:avLst/>
          </a:prstGeom>
          <a:noFill/>
          <a:ln w="9525">
            <a:noFill/>
            <a:miter lim="800000"/>
            <a:headEnd/>
            <a:tailEnd/>
          </a:ln>
        </p:spPr>
        <p:txBody>
          <a:bodyPr>
            <a:spAutoFit/>
          </a:bodyPr>
          <a:lstStyle/>
          <a:p>
            <a:pPr>
              <a:lnSpc>
                <a:spcPct val="120000"/>
              </a:lnSpc>
            </a:pPr>
            <a:r>
              <a:rPr lang="en-US" sz="1600" dirty="0" smtClean="0"/>
              <a:t>LOCAL FLAPS:</a:t>
            </a:r>
          </a:p>
          <a:p>
            <a:pPr>
              <a:lnSpc>
                <a:spcPct val="120000"/>
              </a:lnSpc>
              <a:buFontTx/>
              <a:buChar char="•"/>
            </a:pPr>
            <a:r>
              <a:rPr lang="en-US" sz="1600" dirty="0" smtClean="0"/>
              <a:t> ADVANCEMENT </a:t>
            </a:r>
          </a:p>
          <a:p>
            <a:pPr>
              <a:lnSpc>
                <a:spcPct val="120000"/>
              </a:lnSpc>
              <a:buFontTx/>
              <a:buChar char="•"/>
            </a:pPr>
            <a:r>
              <a:rPr lang="en-US" sz="1600" dirty="0" smtClean="0"/>
              <a:t> ROTATION</a:t>
            </a:r>
          </a:p>
          <a:p>
            <a:pPr>
              <a:lnSpc>
                <a:spcPct val="120000"/>
              </a:lnSpc>
              <a:buFontTx/>
              <a:buChar char="•"/>
            </a:pPr>
            <a:r>
              <a:rPr lang="en-US" sz="1600" dirty="0" smtClean="0"/>
              <a:t> TRANSPOSITION </a:t>
            </a:r>
          </a:p>
          <a:p>
            <a:pPr>
              <a:lnSpc>
                <a:spcPct val="120000"/>
              </a:lnSpc>
            </a:pPr>
            <a:endParaRPr lang="en-US" sz="1600" dirty="0" smtClean="0"/>
          </a:p>
          <a:p>
            <a:pPr>
              <a:lnSpc>
                <a:spcPct val="120000"/>
              </a:lnSpc>
            </a:pPr>
            <a:endParaRPr lang="en-US" sz="1600" dirty="0" smtClean="0"/>
          </a:p>
          <a:p>
            <a:pPr>
              <a:lnSpc>
                <a:spcPct val="120000"/>
              </a:lnSpc>
            </a:pPr>
            <a:endParaRPr lang="en-US" sz="1600" dirty="0" smtClean="0"/>
          </a:p>
          <a:p>
            <a:pPr>
              <a:lnSpc>
                <a:spcPct val="120000"/>
              </a:lnSpc>
            </a:pPr>
            <a:r>
              <a:rPr lang="en-US" sz="1600" dirty="0" smtClean="0"/>
              <a:t>DISTANT FLAPS:</a:t>
            </a:r>
            <a:endParaRPr lang="en-US" sz="1600" dirty="0" smtClean="0"/>
          </a:p>
          <a:p>
            <a:pPr>
              <a:lnSpc>
                <a:spcPct val="120000"/>
              </a:lnSpc>
              <a:buFontTx/>
              <a:buChar char="•"/>
            </a:pPr>
            <a:r>
              <a:rPr lang="en-US" sz="1600" dirty="0" smtClean="0"/>
              <a:t> MIGRATING </a:t>
            </a:r>
          </a:p>
          <a:p>
            <a:pPr>
              <a:lnSpc>
                <a:spcPct val="120000"/>
              </a:lnSpc>
              <a:buFontTx/>
              <a:buChar char="•"/>
            </a:pPr>
            <a:r>
              <a:rPr lang="en-US" sz="1600" dirty="0" smtClean="0"/>
              <a:t> THROUGH CARRIERS (wrist) </a:t>
            </a:r>
          </a:p>
          <a:p>
            <a:pPr>
              <a:lnSpc>
                <a:spcPct val="120000"/>
              </a:lnSpc>
              <a:buFontTx/>
              <a:buChar char="•"/>
            </a:pPr>
            <a:r>
              <a:rPr lang="en-US" sz="1600" dirty="0" smtClean="0"/>
              <a:t> MICROVASCULAR</a:t>
            </a:r>
            <a:endParaRPr lang="sr-Latn-CS" sz="1600" b="1" dirty="0"/>
          </a:p>
        </p:txBody>
      </p:sp>
      <p:pic>
        <p:nvPicPr>
          <p:cNvPr id="48140" name="Picture 16"/>
          <p:cNvPicPr>
            <a:picLocks noChangeAspect="1" noChangeArrowheads="1"/>
          </p:cNvPicPr>
          <p:nvPr/>
        </p:nvPicPr>
        <p:blipFill>
          <a:blip r:embed="rId3" cstate="print"/>
          <a:srcRect l="16281" r="31615"/>
          <a:stretch>
            <a:fillRect/>
          </a:stretch>
        </p:blipFill>
        <p:spPr bwMode="auto">
          <a:xfrm>
            <a:off x="6705600" y="1828800"/>
            <a:ext cx="1676400" cy="2509838"/>
          </a:xfrm>
          <a:prstGeom prst="rect">
            <a:avLst/>
          </a:prstGeom>
          <a:noFill/>
          <a:ln w="9525">
            <a:noFill/>
            <a:miter lim="800000"/>
            <a:headEnd/>
            <a:tailEnd/>
          </a:ln>
        </p:spPr>
      </p:pic>
      <p:sp>
        <p:nvSpPr>
          <p:cNvPr id="48141" name="Line 17"/>
          <p:cNvSpPr>
            <a:spLocks noChangeShapeType="1"/>
          </p:cNvSpPr>
          <p:nvPr/>
        </p:nvSpPr>
        <p:spPr bwMode="auto">
          <a:xfrm>
            <a:off x="4343400" y="2438400"/>
            <a:ext cx="0" cy="3352800"/>
          </a:xfrm>
          <a:prstGeom prst="line">
            <a:avLst/>
          </a:prstGeom>
          <a:noFill/>
          <a:ln w="952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49155" name="Rectangle 3"/>
          <p:cNvSpPr>
            <a:spLocks noGrp="1" noChangeArrowheads="1"/>
          </p:cNvSpPr>
          <p:nvPr>
            <p:ph type="body" sz="half" idx="1"/>
          </p:nvPr>
        </p:nvSpPr>
        <p:spPr/>
        <p:txBody>
          <a:bodyPr/>
          <a:lstStyle/>
          <a:p>
            <a:pPr eaLnBrk="1" hangingPunct="1"/>
            <a:endParaRPr lang="en-US" smtClean="0"/>
          </a:p>
        </p:txBody>
      </p:sp>
      <p:sp>
        <p:nvSpPr>
          <p:cNvPr id="49156" name="Rectangle 4"/>
          <p:cNvSpPr>
            <a:spLocks noGrp="1" noChangeArrowheads="1"/>
          </p:cNvSpPr>
          <p:nvPr>
            <p:ph type="body" sz="half" idx="2"/>
          </p:nvPr>
        </p:nvSpPr>
        <p:spPr/>
        <p:txBody>
          <a:bodyPr/>
          <a:lstStyle/>
          <a:p>
            <a:pPr eaLnBrk="1" hangingPunct="1"/>
            <a:endParaRPr lang="en-US" smtClean="0"/>
          </a:p>
        </p:txBody>
      </p:sp>
      <p:pic>
        <p:nvPicPr>
          <p:cNvPr id="49157"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pic>
        <p:nvPicPr>
          <p:cNvPr id="49158" name="Picture 6" descr="Vrste reznjeva.png"/>
          <p:cNvPicPr>
            <a:picLocks noChangeAspect="1"/>
          </p:cNvPicPr>
          <p:nvPr/>
        </p:nvPicPr>
        <p:blipFill>
          <a:blip r:embed="rId3" cstate="print"/>
          <a:srcRect/>
          <a:stretch>
            <a:fillRect/>
          </a:stretch>
        </p:blipFill>
        <p:spPr bwMode="auto">
          <a:xfrm>
            <a:off x="457200" y="685800"/>
            <a:ext cx="8502650" cy="5400675"/>
          </a:xfrm>
          <a:prstGeom prst="rect">
            <a:avLst/>
          </a:prstGeom>
          <a:noFill/>
          <a:ln w="9525">
            <a:noFill/>
            <a:miter lim="800000"/>
            <a:headEnd/>
            <a:tailEnd/>
          </a:ln>
        </p:spPr>
      </p:pic>
      <p:sp>
        <p:nvSpPr>
          <p:cNvPr id="7" name="Rectangle 6"/>
          <p:cNvSpPr/>
          <p:nvPr/>
        </p:nvSpPr>
        <p:spPr>
          <a:xfrm>
            <a:off x="838200" y="838200"/>
            <a:ext cx="2002471" cy="338554"/>
          </a:xfrm>
          <a:prstGeom prst="rect">
            <a:avLst/>
          </a:prstGeom>
        </p:spPr>
        <p:txBody>
          <a:bodyPr wrap="none">
            <a:spAutoFit/>
          </a:bodyPr>
          <a:lstStyle/>
          <a:p>
            <a:r>
              <a:rPr lang="en-US" sz="1600" dirty="0" smtClean="0"/>
              <a:t>TRANSPOSITION FLAP</a:t>
            </a:r>
            <a:endParaRPr lang="en-US" sz="1600" dirty="0"/>
          </a:p>
        </p:txBody>
      </p:sp>
      <p:sp>
        <p:nvSpPr>
          <p:cNvPr id="8" name="Rectangle 7"/>
          <p:cNvSpPr/>
          <p:nvPr/>
        </p:nvSpPr>
        <p:spPr>
          <a:xfrm>
            <a:off x="1371600" y="685800"/>
            <a:ext cx="17526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371600" y="2667000"/>
            <a:ext cx="1752600" cy="228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2000" y="2895600"/>
            <a:ext cx="1483611" cy="338554"/>
          </a:xfrm>
          <a:prstGeom prst="rect">
            <a:avLst/>
          </a:prstGeom>
        </p:spPr>
        <p:txBody>
          <a:bodyPr wrap="none">
            <a:spAutoFit/>
          </a:bodyPr>
          <a:lstStyle/>
          <a:p>
            <a:r>
              <a:rPr lang="en-US" sz="1600" dirty="0" smtClean="0"/>
              <a:t>ROTATION FLAP</a:t>
            </a:r>
            <a:endParaRPr lang="en-US" sz="1600" dirty="0"/>
          </a:p>
        </p:txBody>
      </p:sp>
      <p:sp>
        <p:nvSpPr>
          <p:cNvPr id="13" name="Rectangle 12"/>
          <p:cNvSpPr/>
          <p:nvPr/>
        </p:nvSpPr>
        <p:spPr>
          <a:xfrm>
            <a:off x="1295400" y="2667000"/>
            <a:ext cx="18288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371600" y="4267200"/>
            <a:ext cx="17526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486400" y="3429000"/>
            <a:ext cx="28194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62000" y="4343400"/>
            <a:ext cx="2003241" cy="338554"/>
          </a:xfrm>
          <a:prstGeom prst="rect">
            <a:avLst/>
          </a:prstGeom>
        </p:spPr>
        <p:txBody>
          <a:bodyPr wrap="none">
            <a:spAutoFit/>
          </a:bodyPr>
          <a:lstStyle/>
          <a:p>
            <a:r>
              <a:rPr lang="en-US" sz="1600" dirty="0" smtClean="0"/>
              <a:t>ADVANCEMENT </a:t>
            </a:r>
            <a:r>
              <a:rPr lang="en-US" sz="1600" dirty="0" smtClean="0"/>
              <a:t> FLAP</a:t>
            </a:r>
            <a:endParaRPr lang="en-US" sz="1600" dirty="0"/>
          </a:p>
        </p:txBody>
      </p:sp>
      <p:sp>
        <p:nvSpPr>
          <p:cNvPr id="17" name="Rectangle 16"/>
          <p:cNvSpPr/>
          <p:nvPr/>
        </p:nvSpPr>
        <p:spPr>
          <a:xfrm>
            <a:off x="5562600" y="3429000"/>
            <a:ext cx="1428596" cy="338554"/>
          </a:xfrm>
          <a:prstGeom prst="rect">
            <a:avLst/>
          </a:prstGeom>
        </p:spPr>
        <p:txBody>
          <a:bodyPr wrap="none">
            <a:spAutoFit/>
          </a:bodyPr>
          <a:lstStyle/>
          <a:p>
            <a:r>
              <a:rPr lang="en-US" sz="1600" dirty="0" smtClean="0"/>
              <a:t>TUBULAR FLAP</a:t>
            </a:r>
            <a:endParaRPr lang="en-US" sz="1600" dirty="0"/>
          </a:p>
        </p:txBody>
      </p:sp>
      <p:sp>
        <p:nvSpPr>
          <p:cNvPr id="18" name="Rectangle 17"/>
          <p:cNvSpPr/>
          <p:nvPr/>
        </p:nvSpPr>
        <p:spPr>
          <a:xfrm>
            <a:off x="5638800" y="685800"/>
            <a:ext cx="1984839" cy="338554"/>
          </a:xfrm>
          <a:prstGeom prst="rect">
            <a:avLst/>
          </a:prstGeom>
        </p:spPr>
        <p:txBody>
          <a:bodyPr wrap="none">
            <a:spAutoFit/>
          </a:bodyPr>
          <a:lstStyle/>
          <a:p>
            <a:r>
              <a:rPr lang="en-US" sz="1600" dirty="0" smtClean="0"/>
              <a:t>INTERPOLATION FLAP</a:t>
            </a:r>
            <a:endParaRPr lang="en-US" sz="16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50179" name="Rectangle 3"/>
          <p:cNvSpPr>
            <a:spLocks noGrp="1" noChangeArrowheads="1"/>
          </p:cNvSpPr>
          <p:nvPr>
            <p:ph type="body" sz="half" idx="1"/>
          </p:nvPr>
        </p:nvSpPr>
        <p:spPr/>
        <p:txBody>
          <a:bodyPr/>
          <a:lstStyle/>
          <a:p>
            <a:pPr eaLnBrk="1" hangingPunct="1"/>
            <a:endParaRPr lang="en-US" smtClean="0"/>
          </a:p>
        </p:txBody>
      </p:sp>
      <p:sp>
        <p:nvSpPr>
          <p:cNvPr id="50180" name="Rectangle 4"/>
          <p:cNvSpPr>
            <a:spLocks noGrp="1" noChangeArrowheads="1"/>
          </p:cNvSpPr>
          <p:nvPr>
            <p:ph type="body" sz="half" idx="2"/>
          </p:nvPr>
        </p:nvSpPr>
        <p:spPr/>
        <p:txBody>
          <a:bodyPr/>
          <a:lstStyle/>
          <a:p>
            <a:pPr eaLnBrk="1" hangingPunct="1"/>
            <a:endParaRPr lang="en-US" smtClean="0"/>
          </a:p>
        </p:txBody>
      </p:sp>
      <p:pic>
        <p:nvPicPr>
          <p:cNvPr id="50181"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pic>
        <p:nvPicPr>
          <p:cNvPr id="50182" name="Picture 13" descr="Klizajuci rezanj.jpg"/>
          <p:cNvPicPr>
            <a:picLocks noChangeAspect="1"/>
          </p:cNvPicPr>
          <p:nvPr/>
        </p:nvPicPr>
        <p:blipFill>
          <a:blip r:embed="rId3" cstate="print"/>
          <a:srcRect/>
          <a:stretch>
            <a:fillRect/>
          </a:stretch>
        </p:blipFill>
        <p:spPr bwMode="auto">
          <a:xfrm>
            <a:off x="381000" y="1600200"/>
            <a:ext cx="8439150" cy="3959225"/>
          </a:xfrm>
          <a:prstGeom prst="rect">
            <a:avLst/>
          </a:prstGeom>
          <a:noFill/>
          <a:ln w="9525">
            <a:noFill/>
            <a:miter lim="800000"/>
            <a:headEnd/>
            <a:tailEnd/>
          </a:ln>
        </p:spPr>
      </p:pic>
      <p:sp>
        <p:nvSpPr>
          <p:cNvPr id="7" name="Rectangle 6"/>
          <p:cNvSpPr/>
          <p:nvPr/>
        </p:nvSpPr>
        <p:spPr>
          <a:xfrm>
            <a:off x="3124200" y="1219200"/>
            <a:ext cx="2280689" cy="369332"/>
          </a:xfrm>
          <a:prstGeom prst="rect">
            <a:avLst/>
          </a:prstGeom>
        </p:spPr>
        <p:txBody>
          <a:bodyPr wrap="none">
            <a:spAutoFit/>
          </a:bodyPr>
          <a:lstStyle/>
          <a:p>
            <a:r>
              <a:rPr lang="en-US" dirty="0" smtClean="0"/>
              <a:t>ADVANCEMENT  FLAP </a:t>
            </a:r>
            <a:endParaRPr lang="en-US" dirty="0"/>
          </a:p>
        </p:txBody>
      </p:sp>
      <p:sp>
        <p:nvSpPr>
          <p:cNvPr id="8" name="Rectangle 7"/>
          <p:cNvSpPr/>
          <p:nvPr/>
        </p:nvSpPr>
        <p:spPr>
          <a:xfrm>
            <a:off x="2819400" y="2057400"/>
            <a:ext cx="41910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51203" name="Rectangle 3"/>
          <p:cNvSpPr>
            <a:spLocks noGrp="1" noChangeArrowheads="1"/>
          </p:cNvSpPr>
          <p:nvPr>
            <p:ph type="body" sz="half" idx="1"/>
          </p:nvPr>
        </p:nvSpPr>
        <p:spPr/>
        <p:txBody>
          <a:bodyPr/>
          <a:lstStyle/>
          <a:p>
            <a:pPr eaLnBrk="1" hangingPunct="1"/>
            <a:endParaRPr lang="en-US" smtClean="0"/>
          </a:p>
        </p:txBody>
      </p:sp>
      <p:sp>
        <p:nvSpPr>
          <p:cNvPr id="51204" name="Rectangle 4"/>
          <p:cNvSpPr>
            <a:spLocks noGrp="1" noChangeArrowheads="1"/>
          </p:cNvSpPr>
          <p:nvPr>
            <p:ph type="body" sz="half" idx="2"/>
          </p:nvPr>
        </p:nvSpPr>
        <p:spPr/>
        <p:txBody>
          <a:bodyPr/>
          <a:lstStyle/>
          <a:p>
            <a:pPr eaLnBrk="1" hangingPunct="1"/>
            <a:endParaRPr lang="en-US" smtClean="0"/>
          </a:p>
        </p:txBody>
      </p:sp>
      <p:pic>
        <p:nvPicPr>
          <p:cNvPr id="51205"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pic>
        <p:nvPicPr>
          <p:cNvPr id="51206" name="Picture 6" descr="Rotacioni rezanj.jpg"/>
          <p:cNvPicPr>
            <a:picLocks noChangeAspect="1"/>
          </p:cNvPicPr>
          <p:nvPr/>
        </p:nvPicPr>
        <p:blipFill>
          <a:blip r:embed="rId3" cstate="print"/>
          <a:srcRect/>
          <a:stretch>
            <a:fillRect/>
          </a:stretch>
        </p:blipFill>
        <p:spPr bwMode="auto">
          <a:xfrm>
            <a:off x="457200" y="1066800"/>
            <a:ext cx="8213725" cy="4679950"/>
          </a:xfrm>
          <a:prstGeom prst="rect">
            <a:avLst/>
          </a:prstGeom>
          <a:noFill/>
          <a:ln w="9525">
            <a:noFill/>
            <a:miter lim="800000"/>
            <a:headEnd/>
            <a:tailEnd/>
          </a:ln>
        </p:spPr>
      </p:pic>
      <p:sp>
        <p:nvSpPr>
          <p:cNvPr id="7" name="Rectangle 6"/>
          <p:cNvSpPr/>
          <p:nvPr/>
        </p:nvSpPr>
        <p:spPr>
          <a:xfrm>
            <a:off x="3505200" y="762000"/>
            <a:ext cx="1695079" cy="369332"/>
          </a:xfrm>
          <a:prstGeom prst="rect">
            <a:avLst/>
          </a:prstGeom>
        </p:spPr>
        <p:txBody>
          <a:bodyPr wrap="none">
            <a:spAutoFit/>
          </a:bodyPr>
          <a:lstStyle/>
          <a:p>
            <a:r>
              <a:rPr lang="en-US" dirty="0" smtClean="0"/>
              <a:t>ROTATION  FLAP</a:t>
            </a:r>
            <a:endParaRPr lang="en-US" dirty="0"/>
          </a:p>
        </p:txBody>
      </p:sp>
      <p:sp>
        <p:nvSpPr>
          <p:cNvPr id="8" name="Rectangle 7"/>
          <p:cNvSpPr/>
          <p:nvPr/>
        </p:nvSpPr>
        <p:spPr>
          <a:xfrm>
            <a:off x="3048000" y="1524000"/>
            <a:ext cx="41910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
          <p:cNvSpPr>
            <a:spLocks noGrp="1" noChangeArrowheads="1"/>
          </p:cNvSpPr>
          <p:nvPr>
            <p:ph type="title"/>
          </p:nvPr>
        </p:nvSpPr>
        <p:spPr/>
        <p:txBody>
          <a:bodyPr/>
          <a:lstStyle/>
          <a:p>
            <a:pPr eaLnBrk="1" hangingPunct="1"/>
            <a:endParaRPr lang="en-US" smtClean="0"/>
          </a:p>
        </p:txBody>
      </p:sp>
      <p:sp>
        <p:nvSpPr>
          <p:cNvPr id="6147" name="Rectangle 6"/>
          <p:cNvSpPr>
            <a:spLocks noGrp="1" noChangeArrowheads="1"/>
          </p:cNvSpPr>
          <p:nvPr>
            <p:ph type="body" sz="half" idx="1"/>
          </p:nvPr>
        </p:nvSpPr>
        <p:spPr/>
        <p:txBody>
          <a:bodyPr/>
          <a:lstStyle/>
          <a:p>
            <a:pPr eaLnBrk="1" hangingPunct="1"/>
            <a:endParaRPr lang="en-US" smtClean="0"/>
          </a:p>
        </p:txBody>
      </p:sp>
      <p:sp>
        <p:nvSpPr>
          <p:cNvPr id="6148" name="Rectangle 7"/>
          <p:cNvSpPr>
            <a:spLocks noGrp="1" noChangeArrowheads="1"/>
          </p:cNvSpPr>
          <p:nvPr>
            <p:ph type="body" sz="half" idx="2"/>
          </p:nvPr>
        </p:nvSpPr>
        <p:spPr/>
        <p:txBody>
          <a:bodyPr/>
          <a:lstStyle/>
          <a:p>
            <a:pPr eaLnBrk="1" hangingPunct="1"/>
            <a:endParaRPr lang="en-US" smtClean="0"/>
          </a:p>
        </p:txBody>
      </p:sp>
      <p:pic>
        <p:nvPicPr>
          <p:cNvPr id="6149" name="Picture 2"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6150" name="Rectangle 4"/>
          <p:cNvSpPr>
            <a:spLocks noChangeArrowheads="1"/>
          </p:cNvSpPr>
          <p:nvPr/>
        </p:nvSpPr>
        <p:spPr bwMode="auto">
          <a:xfrm>
            <a:off x="381000" y="2057400"/>
            <a:ext cx="4343400" cy="2160591"/>
          </a:xfrm>
          <a:prstGeom prst="rect">
            <a:avLst/>
          </a:prstGeom>
          <a:noFill/>
          <a:ln w="9525">
            <a:noFill/>
            <a:miter lim="800000"/>
            <a:headEnd/>
            <a:tailEnd/>
          </a:ln>
        </p:spPr>
        <p:txBody>
          <a:bodyPr>
            <a:spAutoFit/>
          </a:bodyPr>
          <a:lstStyle/>
          <a:p>
            <a:pPr>
              <a:lnSpc>
                <a:spcPct val="120000"/>
              </a:lnSpc>
            </a:pPr>
            <a:r>
              <a:rPr lang="en-US" sz="1600" u="sng" dirty="0"/>
              <a:t>SURGICAL </a:t>
            </a:r>
            <a:r>
              <a:rPr lang="en-US" sz="1600" u="sng" dirty="0" smtClean="0"/>
              <a:t>PROCEDURES IN </a:t>
            </a:r>
            <a:r>
              <a:rPr lang="en-US" sz="1600" u="sng" dirty="0"/>
              <a:t>PLASTIC </a:t>
            </a:r>
            <a:r>
              <a:rPr lang="en-US" sz="1600" u="sng" dirty="0" smtClean="0"/>
              <a:t>SURGERY</a:t>
            </a:r>
          </a:p>
          <a:p>
            <a:pPr>
              <a:lnSpc>
                <a:spcPct val="120000"/>
              </a:lnSpc>
            </a:pPr>
            <a:endParaRPr lang="sr-Latn-CS" sz="1600" u="sng" dirty="0"/>
          </a:p>
          <a:p>
            <a:pPr>
              <a:lnSpc>
                <a:spcPct val="150000"/>
              </a:lnSpc>
              <a:buFontTx/>
              <a:buChar char="•"/>
            </a:pPr>
            <a:r>
              <a:rPr lang="en-US" sz="1600" dirty="0" smtClean="0"/>
              <a:t> Reconstructions</a:t>
            </a:r>
          </a:p>
          <a:p>
            <a:pPr>
              <a:lnSpc>
                <a:spcPct val="150000"/>
              </a:lnSpc>
              <a:buFontTx/>
              <a:buChar char="•"/>
            </a:pPr>
            <a:r>
              <a:rPr lang="en-US" sz="1600" dirty="0" smtClean="0"/>
              <a:t> Corrections</a:t>
            </a:r>
          </a:p>
          <a:p>
            <a:pPr>
              <a:lnSpc>
                <a:spcPct val="150000"/>
              </a:lnSpc>
              <a:buFontTx/>
              <a:buChar char="•"/>
            </a:pPr>
            <a:r>
              <a:rPr lang="en-US" sz="1600" dirty="0" smtClean="0"/>
              <a:t> Transplantations</a:t>
            </a:r>
            <a:endParaRPr lang="en-US" sz="1600" dirty="0"/>
          </a:p>
          <a:p>
            <a:pPr>
              <a:lnSpc>
                <a:spcPct val="120000"/>
              </a:lnSpc>
            </a:pPr>
            <a:endParaRPr lang="en-US" sz="2000" b="1" dirty="0"/>
          </a:p>
        </p:txBody>
      </p:sp>
      <p:sp>
        <p:nvSpPr>
          <p:cNvPr id="6151" name="Rectangle 9"/>
          <p:cNvSpPr>
            <a:spLocks noChangeArrowheads="1"/>
          </p:cNvSpPr>
          <p:nvPr/>
        </p:nvSpPr>
        <p:spPr bwMode="auto">
          <a:xfrm>
            <a:off x="4724400" y="2057400"/>
            <a:ext cx="3962400" cy="2899255"/>
          </a:xfrm>
          <a:prstGeom prst="rect">
            <a:avLst/>
          </a:prstGeom>
          <a:noFill/>
          <a:ln w="9525">
            <a:noFill/>
            <a:miter lim="800000"/>
            <a:headEnd/>
            <a:tailEnd/>
          </a:ln>
        </p:spPr>
        <p:txBody>
          <a:bodyPr>
            <a:spAutoFit/>
          </a:bodyPr>
          <a:lstStyle/>
          <a:p>
            <a:pPr>
              <a:lnSpc>
                <a:spcPct val="120000"/>
              </a:lnSpc>
            </a:pPr>
            <a:r>
              <a:rPr lang="en-US" sz="1600" u="sng" dirty="0" smtClean="0"/>
              <a:t>SPECIFICITIES </a:t>
            </a:r>
            <a:r>
              <a:rPr lang="en-US" sz="1600" u="sng" dirty="0"/>
              <a:t>OF PLASTIC </a:t>
            </a:r>
            <a:r>
              <a:rPr lang="en-US" sz="1600" u="sng" dirty="0" smtClean="0"/>
              <a:t>SURGERY</a:t>
            </a:r>
          </a:p>
          <a:p>
            <a:pPr>
              <a:lnSpc>
                <a:spcPct val="120000"/>
              </a:lnSpc>
            </a:pPr>
            <a:endParaRPr lang="sr-Latn-CS" sz="1600" dirty="0"/>
          </a:p>
          <a:p>
            <a:pPr>
              <a:lnSpc>
                <a:spcPct val="150000"/>
              </a:lnSpc>
              <a:buFontTx/>
              <a:buChar char="•"/>
            </a:pPr>
            <a:r>
              <a:rPr lang="sr-Latn-CS" sz="1600" dirty="0"/>
              <a:t> </a:t>
            </a:r>
            <a:r>
              <a:rPr lang="en-US" sz="1600" dirty="0" smtClean="0"/>
              <a:t>Multiregional</a:t>
            </a:r>
          </a:p>
          <a:p>
            <a:pPr>
              <a:lnSpc>
                <a:spcPct val="150000"/>
              </a:lnSpc>
              <a:buFontTx/>
              <a:buChar char="•"/>
            </a:pPr>
            <a:r>
              <a:rPr lang="en-US" sz="1600" dirty="0" smtClean="0"/>
              <a:t> Different </a:t>
            </a:r>
            <a:r>
              <a:rPr lang="en-US" sz="1600" dirty="0"/>
              <a:t>anatomical systems</a:t>
            </a:r>
            <a:endParaRPr lang="en-US" sz="1600" dirty="0" smtClean="0"/>
          </a:p>
          <a:p>
            <a:pPr>
              <a:lnSpc>
                <a:spcPct val="150000"/>
              </a:lnSpc>
              <a:buFontTx/>
              <a:buChar char="•"/>
            </a:pPr>
            <a:r>
              <a:rPr lang="en-US" sz="1600" dirty="0"/>
              <a:t> </a:t>
            </a:r>
            <a:r>
              <a:rPr lang="en-US" sz="1600" dirty="0" smtClean="0"/>
              <a:t>All </a:t>
            </a:r>
            <a:r>
              <a:rPr lang="en-US" sz="1600" dirty="0"/>
              <a:t>ages of </a:t>
            </a:r>
            <a:r>
              <a:rPr lang="en-US" sz="1600" dirty="0" smtClean="0"/>
              <a:t>patients</a:t>
            </a:r>
          </a:p>
          <a:p>
            <a:pPr>
              <a:lnSpc>
                <a:spcPct val="150000"/>
              </a:lnSpc>
              <a:buFontTx/>
              <a:buChar char="•"/>
            </a:pPr>
            <a:r>
              <a:rPr lang="en-US" sz="1600" dirty="0"/>
              <a:t> </a:t>
            </a:r>
            <a:r>
              <a:rPr lang="en-US" sz="1600" dirty="0" smtClean="0"/>
              <a:t>Large </a:t>
            </a:r>
            <a:r>
              <a:rPr lang="en-US" sz="1600" dirty="0"/>
              <a:t>number of different </a:t>
            </a:r>
            <a:r>
              <a:rPr lang="en-US" sz="1600" dirty="0" smtClean="0"/>
              <a:t>surgeries and </a:t>
            </a:r>
            <a:r>
              <a:rPr lang="en-US" sz="1600" dirty="0"/>
              <a:t>techniques</a:t>
            </a:r>
            <a:endParaRPr lang="en-US" sz="1600" dirty="0" smtClean="0"/>
          </a:p>
          <a:p>
            <a:pPr>
              <a:lnSpc>
                <a:spcPct val="150000"/>
              </a:lnSpc>
              <a:buFontTx/>
              <a:buChar char="•"/>
            </a:pPr>
            <a:r>
              <a:rPr lang="en-US" sz="1600" dirty="0"/>
              <a:t> </a:t>
            </a:r>
            <a:r>
              <a:rPr lang="en-US" sz="1600" dirty="0" smtClean="0"/>
              <a:t>Visible </a:t>
            </a:r>
            <a:r>
              <a:rPr lang="en-US" sz="1600" dirty="0"/>
              <a:t>results after the </a:t>
            </a:r>
            <a:r>
              <a:rPr lang="en-US" sz="1600" dirty="0" smtClean="0"/>
              <a:t>surgery</a:t>
            </a:r>
            <a:endParaRPr lang="en-US" sz="1600" dirty="0"/>
          </a:p>
        </p:txBody>
      </p:sp>
      <p:sp>
        <p:nvSpPr>
          <p:cNvPr id="6152" name="Line 11"/>
          <p:cNvSpPr>
            <a:spLocks noChangeShapeType="1"/>
          </p:cNvSpPr>
          <p:nvPr/>
        </p:nvSpPr>
        <p:spPr bwMode="auto">
          <a:xfrm>
            <a:off x="4495800" y="2209800"/>
            <a:ext cx="0" cy="2362200"/>
          </a:xfrm>
          <a:prstGeom prst="line">
            <a:avLst/>
          </a:prstGeom>
          <a:noFill/>
          <a:ln w="9525">
            <a:solidFill>
              <a:schemeClr val="tx1"/>
            </a:solidFill>
            <a:round/>
            <a:headEnd/>
            <a:tailEnd/>
          </a:ln>
        </p:spPr>
        <p:txBody>
          <a:bodyPr/>
          <a:lstStyle/>
          <a:p>
            <a:endParaRPr lang="en-US"/>
          </a:p>
        </p:txBody>
      </p:sp>
      <p:pic>
        <p:nvPicPr>
          <p:cNvPr id="6153" name="Picture 15" descr="banerg_n_21010"/>
          <p:cNvPicPr>
            <a:picLocks noChangeAspect="1" noChangeArrowheads="1"/>
          </p:cNvPicPr>
          <p:nvPr/>
        </p:nvPicPr>
        <p:blipFill>
          <a:blip r:embed="rId3" cstate="print"/>
          <a:srcRect l="34715" t="44171"/>
          <a:stretch>
            <a:fillRect/>
          </a:stretch>
        </p:blipFill>
        <p:spPr bwMode="auto">
          <a:xfrm>
            <a:off x="0" y="533400"/>
            <a:ext cx="3894138" cy="547688"/>
          </a:xfrm>
          <a:prstGeom prst="rect">
            <a:avLst/>
          </a:prstGeom>
          <a:noFill/>
          <a:ln w="9525">
            <a:noFill/>
            <a:miter lim="800000"/>
            <a:headEnd/>
            <a:tailEnd/>
          </a:ln>
        </p:spPr>
      </p:pic>
      <p:sp>
        <p:nvSpPr>
          <p:cNvPr id="11" name="Rectangle 7"/>
          <p:cNvSpPr>
            <a:spLocks noChangeArrowheads="1"/>
          </p:cNvSpPr>
          <p:nvPr/>
        </p:nvSpPr>
        <p:spPr bwMode="auto">
          <a:xfrm>
            <a:off x="4038600" y="685800"/>
            <a:ext cx="4289188" cy="461665"/>
          </a:xfrm>
          <a:prstGeom prst="rect">
            <a:avLst/>
          </a:prstGeom>
          <a:noFill/>
          <a:ln w="9525">
            <a:noFill/>
            <a:miter lim="800000"/>
            <a:headEnd/>
            <a:tailEnd/>
          </a:ln>
        </p:spPr>
        <p:txBody>
          <a:bodyPr wrap="none">
            <a:spAutoFit/>
          </a:bodyPr>
          <a:lstStyle/>
          <a:p>
            <a:r>
              <a:rPr lang="en-US" sz="2400" dirty="0"/>
              <a:t>Basic principles of plastic surgery</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52227" name="Rectangle 3"/>
          <p:cNvSpPr>
            <a:spLocks noGrp="1" noChangeArrowheads="1"/>
          </p:cNvSpPr>
          <p:nvPr>
            <p:ph type="body" sz="half" idx="1"/>
          </p:nvPr>
        </p:nvSpPr>
        <p:spPr/>
        <p:txBody>
          <a:bodyPr/>
          <a:lstStyle/>
          <a:p>
            <a:pPr eaLnBrk="1" hangingPunct="1"/>
            <a:endParaRPr lang="en-US" smtClean="0"/>
          </a:p>
        </p:txBody>
      </p:sp>
      <p:sp>
        <p:nvSpPr>
          <p:cNvPr id="52228" name="Rectangle 4"/>
          <p:cNvSpPr>
            <a:spLocks noGrp="1" noChangeArrowheads="1"/>
          </p:cNvSpPr>
          <p:nvPr>
            <p:ph type="body" sz="half" idx="2"/>
          </p:nvPr>
        </p:nvSpPr>
        <p:spPr/>
        <p:txBody>
          <a:bodyPr/>
          <a:lstStyle/>
          <a:p>
            <a:pPr eaLnBrk="1" hangingPunct="1"/>
            <a:endParaRPr lang="en-US" smtClean="0"/>
          </a:p>
        </p:txBody>
      </p:sp>
      <p:pic>
        <p:nvPicPr>
          <p:cNvPr id="52229"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pic>
        <p:nvPicPr>
          <p:cNvPr id="52230" name="Picture 7" descr="Transpozicioni  rezanj.jpg"/>
          <p:cNvPicPr>
            <a:picLocks noChangeAspect="1"/>
          </p:cNvPicPr>
          <p:nvPr/>
        </p:nvPicPr>
        <p:blipFill>
          <a:blip r:embed="rId3" cstate="print"/>
          <a:srcRect/>
          <a:stretch>
            <a:fillRect/>
          </a:stretch>
        </p:blipFill>
        <p:spPr bwMode="auto">
          <a:xfrm>
            <a:off x="381000" y="990600"/>
            <a:ext cx="8156575" cy="5040313"/>
          </a:xfrm>
          <a:prstGeom prst="rect">
            <a:avLst/>
          </a:prstGeom>
          <a:noFill/>
          <a:ln w="9525">
            <a:noFill/>
            <a:miter lim="800000"/>
            <a:headEnd/>
            <a:tailEnd/>
          </a:ln>
        </p:spPr>
      </p:pic>
      <p:sp>
        <p:nvSpPr>
          <p:cNvPr id="7" name="Rectangle 6"/>
          <p:cNvSpPr/>
          <p:nvPr/>
        </p:nvSpPr>
        <p:spPr>
          <a:xfrm>
            <a:off x="3276600" y="609600"/>
            <a:ext cx="2329484" cy="369332"/>
          </a:xfrm>
          <a:prstGeom prst="rect">
            <a:avLst/>
          </a:prstGeom>
        </p:spPr>
        <p:txBody>
          <a:bodyPr wrap="none">
            <a:spAutoFit/>
          </a:bodyPr>
          <a:lstStyle/>
          <a:p>
            <a:r>
              <a:rPr lang="en-US" dirty="0" smtClean="0"/>
              <a:t>TRANSPOSITION </a:t>
            </a:r>
            <a:r>
              <a:rPr lang="en-US" dirty="0" smtClean="0"/>
              <a:t>  FLAP</a:t>
            </a:r>
            <a:endParaRPr lang="en-US" dirty="0"/>
          </a:p>
        </p:txBody>
      </p:sp>
      <p:sp>
        <p:nvSpPr>
          <p:cNvPr id="8" name="Rectangle 7"/>
          <p:cNvSpPr/>
          <p:nvPr/>
        </p:nvSpPr>
        <p:spPr>
          <a:xfrm>
            <a:off x="2438400" y="1066800"/>
            <a:ext cx="41910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53251" name="Rectangle 3"/>
          <p:cNvSpPr>
            <a:spLocks noGrp="1" noChangeArrowheads="1"/>
          </p:cNvSpPr>
          <p:nvPr>
            <p:ph type="body" sz="half" idx="1"/>
          </p:nvPr>
        </p:nvSpPr>
        <p:spPr/>
        <p:txBody>
          <a:bodyPr/>
          <a:lstStyle/>
          <a:p>
            <a:pPr eaLnBrk="1" hangingPunct="1"/>
            <a:endParaRPr lang="en-US" smtClean="0"/>
          </a:p>
        </p:txBody>
      </p:sp>
      <p:sp>
        <p:nvSpPr>
          <p:cNvPr id="53252" name="Rectangle 4"/>
          <p:cNvSpPr>
            <a:spLocks noGrp="1" noChangeArrowheads="1"/>
          </p:cNvSpPr>
          <p:nvPr>
            <p:ph type="body" sz="half" idx="2"/>
          </p:nvPr>
        </p:nvSpPr>
        <p:spPr/>
        <p:txBody>
          <a:bodyPr/>
          <a:lstStyle/>
          <a:p>
            <a:pPr eaLnBrk="1" hangingPunct="1"/>
            <a:endParaRPr lang="en-US" smtClean="0"/>
          </a:p>
        </p:txBody>
      </p:sp>
      <p:pic>
        <p:nvPicPr>
          <p:cNvPr id="5325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pic>
        <p:nvPicPr>
          <p:cNvPr id="53254" name="Picture 6" descr="Z plasty.jpg"/>
          <p:cNvPicPr>
            <a:picLocks noChangeAspect="1"/>
          </p:cNvPicPr>
          <p:nvPr/>
        </p:nvPicPr>
        <p:blipFill>
          <a:blip r:embed="rId3" cstate="print"/>
          <a:srcRect/>
          <a:stretch>
            <a:fillRect/>
          </a:stretch>
        </p:blipFill>
        <p:spPr bwMode="auto">
          <a:xfrm>
            <a:off x="228600" y="1600200"/>
            <a:ext cx="8723313" cy="3600450"/>
          </a:xfrm>
          <a:prstGeom prst="rect">
            <a:avLst/>
          </a:prstGeom>
          <a:noFill/>
          <a:ln w="9525">
            <a:noFill/>
            <a:miter lim="800000"/>
            <a:headEnd/>
            <a:tailEnd/>
          </a:ln>
        </p:spPr>
      </p:pic>
      <p:sp>
        <p:nvSpPr>
          <p:cNvPr id="7" name="TextBox 6"/>
          <p:cNvSpPr txBox="1"/>
          <p:nvPr/>
        </p:nvSpPr>
        <p:spPr>
          <a:xfrm>
            <a:off x="3657600" y="914400"/>
            <a:ext cx="1468159" cy="461665"/>
          </a:xfrm>
          <a:prstGeom prst="rect">
            <a:avLst/>
          </a:prstGeom>
          <a:noFill/>
        </p:spPr>
        <p:txBody>
          <a:bodyPr wrap="none" rtlCol="0">
            <a:spAutoFit/>
          </a:bodyPr>
          <a:lstStyle/>
          <a:p>
            <a:r>
              <a:rPr lang="en-US" sz="2400" dirty="0" smtClean="0"/>
              <a:t>Z - PLASTY</a:t>
            </a:r>
            <a:endParaRPr lang="en-US" sz="2400" dirty="0"/>
          </a:p>
        </p:txBody>
      </p:sp>
      <p:sp>
        <p:nvSpPr>
          <p:cNvPr id="8" name="Rectangle 7"/>
          <p:cNvSpPr/>
          <p:nvPr/>
        </p:nvSpPr>
        <p:spPr>
          <a:xfrm>
            <a:off x="3657600" y="2286000"/>
            <a:ext cx="12192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429000" y="1600200"/>
            <a:ext cx="1905000" cy="533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124200" y="2057400"/>
            <a:ext cx="12192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SCAR</a:t>
            </a:r>
            <a:endParaRPr lang="en-US" dirty="0"/>
          </a:p>
        </p:txBody>
      </p:sp>
      <p:sp>
        <p:nvSpPr>
          <p:cNvPr id="11" name="Rectangle 10"/>
          <p:cNvSpPr/>
          <p:nvPr/>
        </p:nvSpPr>
        <p:spPr>
          <a:xfrm>
            <a:off x="3810000" y="5257800"/>
            <a:ext cx="4156331" cy="369332"/>
          </a:xfrm>
          <a:prstGeom prst="rect">
            <a:avLst/>
          </a:prstGeom>
        </p:spPr>
        <p:txBody>
          <a:bodyPr wrap="none">
            <a:spAutoFit/>
          </a:bodyPr>
          <a:lstStyle/>
          <a:p>
            <a:r>
              <a:rPr lang="en-US" dirty="0" smtClean="0"/>
              <a:t>CHANGE OF DIRECTION AND ELONGATION</a:t>
            </a:r>
            <a:endParaRPr lang="en-US" dirty="0"/>
          </a:p>
        </p:txBody>
      </p:sp>
      <p:sp>
        <p:nvSpPr>
          <p:cNvPr id="12" name="Rectangle 11"/>
          <p:cNvSpPr/>
          <p:nvPr/>
        </p:nvSpPr>
        <p:spPr>
          <a:xfrm>
            <a:off x="2971800" y="4648200"/>
            <a:ext cx="41910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733800" y="2286000"/>
            <a:ext cx="671979" cy="369332"/>
          </a:xfrm>
          <a:prstGeom prst="rect">
            <a:avLst/>
          </a:prstGeom>
          <a:noFill/>
        </p:spPr>
        <p:txBody>
          <a:bodyPr wrap="none" rtlCol="0">
            <a:spAutoFit/>
          </a:bodyPr>
          <a:lstStyle/>
          <a:p>
            <a:r>
              <a:rPr lang="en-US" dirty="0" smtClean="0"/>
              <a:t>SCAR</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endParaRPr lang="en-US" smtClean="0"/>
          </a:p>
        </p:txBody>
      </p:sp>
      <p:pic>
        <p:nvPicPr>
          <p:cNvPr id="54275" name="Content Placeholder 4" descr="Z_plasty.jpg"/>
          <p:cNvPicPr>
            <a:picLocks noGrp="1" noChangeAspect="1"/>
          </p:cNvPicPr>
          <p:nvPr>
            <p:ph sz="half" idx="1"/>
          </p:nvPr>
        </p:nvPicPr>
        <p:blipFill>
          <a:blip r:embed="rId2" cstate="print"/>
          <a:srcRect/>
          <a:stretch>
            <a:fillRect/>
          </a:stretch>
        </p:blipFill>
        <p:spPr>
          <a:xfrm>
            <a:off x="381000" y="2209800"/>
            <a:ext cx="8154988" cy="3060700"/>
          </a:xfr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sr-Latn-CS" dirty="0" smtClean="0">
                <a:solidFill>
                  <a:schemeClr val="bg1"/>
                </a:solidFill>
              </a:rPr>
              <a:t>Udaljen režanj</a:t>
            </a:r>
            <a:endParaRPr lang="en-US" dirty="0" smtClean="0">
              <a:solidFill>
                <a:schemeClr val="bg1"/>
              </a:solidFill>
            </a:endParaRPr>
          </a:p>
        </p:txBody>
      </p:sp>
      <p:pic>
        <p:nvPicPr>
          <p:cNvPr id="55299" name="Picture 3" descr="andjela001"/>
          <p:cNvPicPr>
            <a:picLocks noGrp="1" noChangeAspect="1" noChangeArrowheads="1"/>
          </p:cNvPicPr>
          <p:nvPr>
            <p:ph sz="half" idx="1"/>
          </p:nvPr>
        </p:nvPicPr>
        <p:blipFill>
          <a:blip r:embed="rId2" cstate="print"/>
          <a:srcRect/>
          <a:stretch>
            <a:fillRect/>
          </a:stretch>
        </p:blipFill>
        <p:spPr>
          <a:xfrm>
            <a:off x="533400" y="1676400"/>
            <a:ext cx="3598863" cy="2493963"/>
          </a:xfrm>
          <a:noFill/>
        </p:spPr>
      </p:pic>
      <p:pic>
        <p:nvPicPr>
          <p:cNvPr id="55300" name="Picture 4" descr="ingvinalni rezanj002"/>
          <p:cNvPicPr>
            <a:picLocks noGrp="1" noChangeAspect="1" noChangeArrowheads="1"/>
          </p:cNvPicPr>
          <p:nvPr>
            <p:ph sz="quarter" idx="2"/>
          </p:nvPr>
        </p:nvPicPr>
        <p:blipFill>
          <a:blip r:embed="rId3" cstate="print"/>
          <a:srcRect/>
          <a:stretch>
            <a:fillRect/>
          </a:stretch>
        </p:blipFill>
        <p:spPr>
          <a:xfrm>
            <a:off x="4876800" y="1676400"/>
            <a:ext cx="3505200" cy="2427288"/>
          </a:xfrm>
          <a:noFill/>
        </p:spPr>
      </p:pic>
      <p:pic>
        <p:nvPicPr>
          <p:cNvPr id="55301" name="Picture 5" descr="ingvinalni andjela"/>
          <p:cNvPicPr>
            <a:picLocks noGrp="1" noChangeAspect="1" noChangeArrowheads="1"/>
          </p:cNvPicPr>
          <p:nvPr>
            <p:ph sz="quarter" idx="3"/>
          </p:nvPr>
        </p:nvPicPr>
        <p:blipFill>
          <a:blip r:embed="rId4" cstate="print"/>
          <a:srcRect/>
          <a:stretch>
            <a:fillRect/>
          </a:stretch>
        </p:blipFill>
        <p:spPr>
          <a:xfrm>
            <a:off x="2895600" y="4419600"/>
            <a:ext cx="2971800" cy="2057400"/>
          </a:xfrm>
          <a:noFill/>
        </p:spPr>
      </p:pic>
      <p:sp>
        <p:nvSpPr>
          <p:cNvPr id="55302" name="Text Box 6"/>
          <p:cNvSpPr txBox="1">
            <a:spLocks noChangeArrowheads="1"/>
          </p:cNvSpPr>
          <p:nvPr/>
        </p:nvSpPr>
        <p:spPr bwMode="auto">
          <a:xfrm>
            <a:off x="1676400" y="228600"/>
            <a:ext cx="6400800" cy="830997"/>
          </a:xfrm>
          <a:prstGeom prst="rect">
            <a:avLst/>
          </a:prstGeom>
          <a:noFill/>
          <a:ln w="9525">
            <a:noFill/>
            <a:miter lim="800000"/>
            <a:headEnd/>
            <a:tailEnd/>
          </a:ln>
        </p:spPr>
        <p:txBody>
          <a:bodyPr wrap="square">
            <a:spAutoFit/>
          </a:bodyPr>
          <a:lstStyle/>
          <a:p>
            <a:r>
              <a:rPr lang="en-US" sz="2400" u="sng" dirty="0" smtClean="0"/>
              <a:t>INGUINAL FLAP </a:t>
            </a:r>
            <a:r>
              <a:rPr lang="en-US" sz="2400" dirty="0" smtClean="0"/>
              <a:t>(</a:t>
            </a:r>
            <a:r>
              <a:rPr lang="en-US" sz="2400" dirty="0" smtClean="0"/>
              <a:t>superficial circumflex iliac </a:t>
            </a:r>
            <a:r>
              <a:rPr lang="en-US" sz="2400" dirty="0" smtClean="0"/>
              <a:t>artery)</a:t>
            </a:r>
            <a:endParaRPr lang="en-US" sz="2400" dirty="0" smtClean="0"/>
          </a:p>
          <a:p>
            <a:endParaRPr lang="en-US" sz="2400" dirty="0" smtClean="0"/>
          </a:p>
        </p:txBody>
      </p:sp>
      <p:sp>
        <p:nvSpPr>
          <p:cNvPr id="7" name="TextBox 6"/>
          <p:cNvSpPr txBox="1"/>
          <p:nvPr/>
        </p:nvSpPr>
        <p:spPr>
          <a:xfrm>
            <a:off x="2133600" y="1143000"/>
            <a:ext cx="4870885" cy="646331"/>
          </a:xfrm>
          <a:prstGeom prst="rect">
            <a:avLst/>
          </a:prstGeom>
          <a:noFill/>
        </p:spPr>
        <p:txBody>
          <a:bodyPr wrap="none" rtlCol="0">
            <a:spAutoFit/>
          </a:bodyPr>
          <a:lstStyle/>
          <a:p>
            <a:r>
              <a:rPr lang="en-US" dirty="0" smtClean="0"/>
              <a:t>DISTANT  DIRECT  ARTERIAL (AXIAL)  TYPE OF FLAP</a:t>
            </a:r>
          </a:p>
          <a:p>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56323" name="Rectangle 3"/>
          <p:cNvSpPr>
            <a:spLocks noGrp="1" noChangeArrowheads="1"/>
          </p:cNvSpPr>
          <p:nvPr>
            <p:ph type="body" sz="half" idx="1"/>
          </p:nvPr>
        </p:nvSpPr>
        <p:spPr/>
        <p:txBody>
          <a:bodyPr/>
          <a:lstStyle/>
          <a:p>
            <a:pPr eaLnBrk="1" hangingPunct="1"/>
            <a:endParaRPr lang="en-US" smtClean="0"/>
          </a:p>
        </p:txBody>
      </p:sp>
      <p:sp>
        <p:nvSpPr>
          <p:cNvPr id="56324" name="Rectangle 4"/>
          <p:cNvSpPr>
            <a:spLocks noGrp="1" noChangeArrowheads="1"/>
          </p:cNvSpPr>
          <p:nvPr>
            <p:ph type="body" sz="half" idx="2"/>
          </p:nvPr>
        </p:nvSpPr>
        <p:spPr/>
        <p:txBody>
          <a:bodyPr/>
          <a:lstStyle/>
          <a:p>
            <a:pPr eaLnBrk="1" hangingPunct="1"/>
            <a:endParaRPr lang="en-US" smtClean="0"/>
          </a:p>
        </p:txBody>
      </p:sp>
      <p:pic>
        <p:nvPicPr>
          <p:cNvPr id="56325"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56328" name="Rectangle 15"/>
          <p:cNvSpPr>
            <a:spLocks noChangeArrowheads="1"/>
          </p:cNvSpPr>
          <p:nvPr/>
        </p:nvSpPr>
        <p:spPr bwMode="auto">
          <a:xfrm>
            <a:off x="1371600" y="1752600"/>
            <a:ext cx="3275577" cy="400110"/>
          </a:xfrm>
          <a:prstGeom prst="rect">
            <a:avLst/>
          </a:prstGeom>
          <a:noFill/>
          <a:ln w="9525">
            <a:noFill/>
            <a:miter lim="800000"/>
            <a:headEnd/>
            <a:tailEnd/>
          </a:ln>
        </p:spPr>
        <p:txBody>
          <a:bodyPr wrap="none">
            <a:spAutoFit/>
          </a:bodyPr>
          <a:lstStyle/>
          <a:p>
            <a:r>
              <a:rPr lang="en-US" sz="2000" b="1" u="sng" dirty="0" smtClean="0">
                <a:solidFill>
                  <a:schemeClr val="tx2"/>
                </a:solidFill>
              </a:rPr>
              <a:t>MICROVASCULAR- FREE FLAP</a:t>
            </a:r>
            <a:endParaRPr lang="en-US" sz="2000" b="1" u="sng" dirty="0">
              <a:solidFill>
                <a:schemeClr val="tx2"/>
              </a:solidFill>
            </a:endParaRPr>
          </a:p>
        </p:txBody>
      </p:sp>
      <p:sp>
        <p:nvSpPr>
          <p:cNvPr id="56329" name="Rectangle 16"/>
          <p:cNvSpPr>
            <a:spLocks noChangeArrowheads="1"/>
          </p:cNvSpPr>
          <p:nvPr/>
        </p:nvSpPr>
        <p:spPr bwMode="auto">
          <a:xfrm>
            <a:off x="533400" y="3048000"/>
            <a:ext cx="7391400" cy="2529923"/>
          </a:xfrm>
          <a:prstGeom prst="rect">
            <a:avLst/>
          </a:prstGeom>
          <a:noFill/>
          <a:ln w="9525">
            <a:noFill/>
            <a:miter lim="800000"/>
            <a:headEnd/>
            <a:tailEnd/>
          </a:ln>
        </p:spPr>
        <p:txBody>
          <a:bodyPr>
            <a:spAutoFit/>
          </a:bodyPr>
          <a:lstStyle/>
          <a:p>
            <a:pPr algn="just">
              <a:lnSpc>
                <a:spcPct val="150000"/>
              </a:lnSpc>
            </a:pPr>
            <a:endParaRPr lang="sr-Latn-CS" b="1" dirty="0"/>
          </a:p>
          <a:p>
            <a:pPr algn="just">
              <a:lnSpc>
                <a:spcPct val="150000"/>
              </a:lnSpc>
            </a:pPr>
            <a:r>
              <a:rPr lang="en-US" dirty="0" smtClean="0"/>
              <a:t>A </a:t>
            </a:r>
            <a:r>
              <a:rPr lang="en-US" dirty="0" smtClean="0"/>
              <a:t>TISSUE SEGMENT COMPLETELY DIVIDED </a:t>
            </a:r>
            <a:r>
              <a:rPr lang="en-US" dirty="0" smtClean="0"/>
              <a:t>FROM </a:t>
            </a:r>
            <a:r>
              <a:rPr lang="en-US" dirty="0" smtClean="0"/>
              <a:t>ITS TISSUE BASE TOGETHER WITH ITS BLOOD VESSELS (ARTERY AND VEIN), MOVED TO THE DEFECT </a:t>
            </a:r>
            <a:r>
              <a:rPr lang="en-US" dirty="0" smtClean="0"/>
              <a:t>AT </a:t>
            </a:r>
            <a:r>
              <a:rPr lang="en-US" dirty="0" smtClean="0"/>
              <a:t>A DISTANT REGION AND REVASCULARIZED BY MICROVASCULAR  ANASTOMOSIS </a:t>
            </a:r>
            <a:r>
              <a:rPr lang="en-US" dirty="0" smtClean="0"/>
              <a:t>WITH THE </a:t>
            </a:r>
            <a:r>
              <a:rPr lang="en-US" dirty="0" smtClean="0"/>
              <a:t>BLOOD VESSELS FROM </a:t>
            </a:r>
            <a:r>
              <a:rPr lang="en-US" dirty="0" smtClean="0"/>
              <a:t>THE </a:t>
            </a:r>
            <a:r>
              <a:rPr lang="en-US" dirty="0" smtClean="0"/>
              <a:t>RECIPIENT </a:t>
            </a:r>
            <a:r>
              <a:rPr lang="en-US" dirty="0" smtClean="0"/>
              <a:t>REGION</a:t>
            </a:r>
            <a:endParaRPr lang="en-US" dirty="0" smtClean="0"/>
          </a:p>
          <a:p>
            <a:pPr>
              <a:lnSpc>
                <a:spcPct val="130000"/>
              </a:lnSpc>
              <a:buFontTx/>
              <a:buChar char="•"/>
            </a:pPr>
            <a:endParaRPr lang="en-US" b="1" dirty="0"/>
          </a:p>
        </p:txBody>
      </p:sp>
      <p:pic>
        <p:nvPicPr>
          <p:cNvPr id="56330" name="Picture 11" descr="images.jpg"/>
          <p:cNvPicPr>
            <a:picLocks noChangeAspect="1"/>
          </p:cNvPicPr>
          <p:nvPr/>
        </p:nvPicPr>
        <p:blipFill>
          <a:blip r:embed="rId3" cstate="print"/>
          <a:srcRect/>
          <a:stretch>
            <a:fillRect/>
          </a:stretch>
        </p:blipFill>
        <p:spPr bwMode="auto">
          <a:xfrm>
            <a:off x="5867400" y="1447800"/>
            <a:ext cx="2538413" cy="1703387"/>
          </a:xfrm>
          <a:prstGeom prst="rect">
            <a:avLst/>
          </a:prstGeom>
          <a:noFill/>
          <a:ln w="9525">
            <a:noFill/>
            <a:miter lim="800000"/>
            <a:headEnd/>
            <a:tailEnd/>
          </a:ln>
        </p:spPr>
      </p:pic>
      <p:sp>
        <p:nvSpPr>
          <p:cNvPr id="12" name="TextBox 11"/>
          <p:cNvSpPr txBox="1"/>
          <p:nvPr/>
        </p:nvSpPr>
        <p:spPr>
          <a:xfrm>
            <a:off x="1752600" y="2286000"/>
            <a:ext cx="2925416" cy="369332"/>
          </a:xfrm>
          <a:prstGeom prst="rect">
            <a:avLst/>
          </a:prstGeom>
          <a:noFill/>
        </p:spPr>
        <p:txBody>
          <a:bodyPr wrap="none" rtlCol="0">
            <a:spAutoFit/>
          </a:bodyPr>
          <a:lstStyle/>
          <a:p>
            <a:r>
              <a:rPr lang="en-US" dirty="0" smtClean="0"/>
              <a:t>DISTANT  AXIAL  ISLAND FLAP</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57347" name="Rectangle 3"/>
          <p:cNvSpPr>
            <a:spLocks noGrp="1" noChangeArrowheads="1"/>
          </p:cNvSpPr>
          <p:nvPr>
            <p:ph type="body" sz="half" idx="1"/>
          </p:nvPr>
        </p:nvSpPr>
        <p:spPr/>
        <p:txBody>
          <a:bodyPr/>
          <a:lstStyle/>
          <a:p>
            <a:pPr eaLnBrk="1" hangingPunct="1"/>
            <a:endParaRPr lang="en-US" smtClean="0"/>
          </a:p>
        </p:txBody>
      </p:sp>
      <p:sp>
        <p:nvSpPr>
          <p:cNvPr id="57348" name="Rectangle 4"/>
          <p:cNvSpPr>
            <a:spLocks noGrp="1" noChangeArrowheads="1"/>
          </p:cNvSpPr>
          <p:nvPr>
            <p:ph type="body" sz="half" idx="2"/>
          </p:nvPr>
        </p:nvSpPr>
        <p:spPr/>
        <p:txBody>
          <a:bodyPr/>
          <a:lstStyle/>
          <a:p>
            <a:pPr eaLnBrk="1" hangingPunct="1"/>
            <a:endParaRPr lang="en-US" smtClean="0"/>
          </a:p>
        </p:txBody>
      </p:sp>
      <p:pic>
        <p:nvPicPr>
          <p:cNvPr id="57349"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57351" name="Rectangle 9"/>
          <p:cNvSpPr>
            <a:spLocks noChangeArrowheads="1"/>
          </p:cNvSpPr>
          <p:nvPr/>
        </p:nvSpPr>
        <p:spPr bwMode="auto">
          <a:xfrm>
            <a:off x="533400" y="1828800"/>
            <a:ext cx="1329210" cy="400110"/>
          </a:xfrm>
          <a:prstGeom prst="rect">
            <a:avLst/>
          </a:prstGeom>
          <a:noFill/>
          <a:ln w="9525">
            <a:noFill/>
            <a:miter lim="800000"/>
            <a:headEnd/>
            <a:tailEnd/>
          </a:ln>
        </p:spPr>
        <p:txBody>
          <a:bodyPr wrap="none">
            <a:spAutoFit/>
          </a:bodyPr>
          <a:lstStyle/>
          <a:p>
            <a:r>
              <a:rPr lang="en-US" sz="2000" b="1" dirty="0" smtClean="0">
                <a:solidFill>
                  <a:schemeClr val="tx2"/>
                </a:solidFill>
              </a:rPr>
              <a:t>FREE  FLAP</a:t>
            </a:r>
            <a:endParaRPr lang="en-US" sz="2000" b="1" dirty="0">
              <a:solidFill>
                <a:schemeClr val="tx2"/>
              </a:solidFill>
            </a:endParaRPr>
          </a:p>
        </p:txBody>
      </p:sp>
      <p:sp>
        <p:nvSpPr>
          <p:cNvPr id="57352" name="Rectangle 10"/>
          <p:cNvSpPr>
            <a:spLocks noChangeArrowheads="1"/>
          </p:cNvSpPr>
          <p:nvPr/>
        </p:nvSpPr>
        <p:spPr bwMode="auto">
          <a:xfrm>
            <a:off x="533400" y="2667000"/>
            <a:ext cx="8458200" cy="1938992"/>
          </a:xfrm>
          <a:prstGeom prst="rect">
            <a:avLst/>
          </a:prstGeom>
          <a:noFill/>
          <a:ln w="9525">
            <a:noFill/>
            <a:miter lim="800000"/>
            <a:headEnd/>
            <a:tailEnd/>
          </a:ln>
        </p:spPr>
        <p:txBody>
          <a:bodyPr>
            <a:spAutoFit/>
          </a:bodyPr>
          <a:lstStyle/>
          <a:p>
            <a:pPr>
              <a:lnSpc>
                <a:spcPct val="150000"/>
              </a:lnSpc>
            </a:pPr>
            <a:r>
              <a:rPr lang="en-US" sz="2000" dirty="0" smtClean="0"/>
              <a:t>INDICATION: defect which can not be closed by simpler </a:t>
            </a:r>
            <a:r>
              <a:rPr lang="en-US" sz="2000" dirty="0" smtClean="0"/>
              <a:t>reconstructive </a:t>
            </a:r>
            <a:r>
              <a:rPr lang="en-US" sz="2000" dirty="0" smtClean="0"/>
              <a:t>methods</a:t>
            </a:r>
          </a:p>
          <a:p>
            <a:pPr>
              <a:lnSpc>
                <a:spcPct val="150000"/>
              </a:lnSpc>
            </a:pPr>
            <a:r>
              <a:rPr lang="en-US" sz="2000" dirty="0" smtClean="0"/>
              <a:t>Most </a:t>
            </a:r>
            <a:r>
              <a:rPr lang="en-US" sz="2000" dirty="0" smtClean="0"/>
              <a:t>often </a:t>
            </a:r>
            <a:r>
              <a:rPr lang="en-US" sz="2000" dirty="0" smtClean="0"/>
              <a:t>at </a:t>
            </a:r>
            <a:r>
              <a:rPr lang="en-US" sz="2000" dirty="0" smtClean="0"/>
              <a:t>distal third of the lower </a:t>
            </a:r>
            <a:r>
              <a:rPr lang="en-US" sz="2000" dirty="0" smtClean="0"/>
              <a:t>leg, </a:t>
            </a:r>
            <a:r>
              <a:rPr lang="en-US" sz="2000" dirty="0" smtClean="0"/>
              <a:t>foot </a:t>
            </a:r>
            <a:r>
              <a:rPr lang="en-US" sz="2000" dirty="0" smtClean="0"/>
              <a:t>and oral cavity</a:t>
            </a:r>
          </a:p>
          <a:p>
            <a:pPr>
              <a:lnSpc>
                <a:spcPct val="150000"/>
              </a:lnSpc>
            </a:pPr>
            <a:endParaRPr lang="en-US" sz="2000" dirty="0" smtClean="0"/>
          </a:p>
          <a:p>
            <a:pPr>
              <a:lnSpc>
                <a:spcPct val="150000"/>
              </a:lnSpc>
            </a:pPr>
            <a:r>
              <a:rPr lang="en-US" sz="2000" dirty="0" smtClean="0"/>
              <a:t>MOST </a:t>
            </a:r>
            <a:r>
              <a:rPr lang="en-US" sz="2000" dirty="0" smtClean="0"/>
              <a:t>FREQUENTLY USED: </a:t>
            </a:r>
            <a:r>
              <a:rPr lang="en-US" sz="2000" dirty="0" err="1" smtClean="0"/>
              <a:t>latissimus</a:t>
            </a:r>
            <a:r>
              <a:rPr lang="en-US" sz="2000" dirty="0" smtClean="0"/>
              <a:t>, scapular, radial, fibula</a:t>
            </a:r>
            <a:endParaRPr lang="en-US" sz="2000" b="1"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58371" name="Rectangle 3"/>
          <p:cNvSpPr>
            <a:spLocks noGrp="1" noChangeArrowheads="1"/>
          </p:cNvSpPr>
          <p:nvPr>
            <p:ph type="body" sz="half" idx="1"/>
          </p:nvPr>
        </p:nvSpPr>
        <p:spPr/>
        <p:txBody>
          <a:bodyPr/>
          <a:lstStyle/>
          <a:p>
            <a:pPr eaLnBrk="1" hangingPunct="1"/>
            <a:endParaRPr lang="en-US" smtClean="0"/>
          </a:p>
        </p:txBody>
      </p:sp>
      <p:sp>
        <p:nvSpPr>
          <p:cNvPr id="58372" name="Rectangle 4"/>
          <p:cNvSpPr>
            <a:spLocks noGrp="1" noChangeArrowheads="1"/>
          </p:cNvSpPr>
          <p:nvPr>
            <p:ph type="body" sz="half" idx="2"/>
          </p:nvPr>
        </p:nvSpPr>
        <p:spPr/>
        <p:txBody>
          <a:bodyPr/>
          <a:lstStyle/>
          <a:p>
            <a:pPr eaLnBrk="1" hangingPunct="1"/>
            <a:endParaRPr lang="en-US" smtClean="0"/>
          </a:p>
        </p:txBody>
      </p:sp>
      <p:pic>
        <p:nvPicPr>
          <p:cNvPr id="5837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58375" name="Rectangle 9"/>
          <p:cNvSpPr>
            <a:spLocks noChangeArrowheads="1"/>
          </p:cNvSpPr>
          <p:nvPr/>
        </p:nvSpPr>
        <p:spPr bwMode="auto">
          <a:xfrm>
            <a:off x="762000" y="1752600"/>
            <a:ext cx="1717393" cy="400110"/>
          </a:xfrm>
          <a:prstGeom prst="rect">
            <a:avLst/>
          </a:prstGeom>
          <a:noFill/>
          <a:ln w="9525">
            <a:noFill/>
            <a:miter lim="800000"/>
            <a:headEnd/>
            <a:tailEnd/>
          </a:ln>
        </p:spPr>
        <p:txBody>
          <a:bodyPr wrap="none">
            <a:spAutoFit/>
          </a:bodyPr>
          <a:lstStyle/>
          <a:p>
            <a:r>
              <a:rPr lang="en-US" sz="2000" b="1" u="sng" dirty="0" smtClean="0">
                <a:solidFill>
                  <a:schemeClr val="tx2"/>
                </a:solidFill>
              </a:rPr>
              <a:t>Microsurgery </a:t>
            </a:r>
            <a:endParaRPr lang="en-US" sz="2000" b="1" u="sng" dirty="0">
              <a:solidFill>
                <a:schemeClr val="tx2"/>
              </a:solidFill>
            </a:endParaRPr>
          </a:p>
        </p:txBody>
      </p:sp>
      <p:sp>
        <p:nvSpPr>
          <p:cNvPr id="58376" name="Rectangle 10"/>
          <p:cNvSpPr>
            <a:spLocks noChangeArrowheads="1"/>
          </p:cNvSpPr>
          <p:nvPr/>
        </p:nvSpPr>
        <p:spPr bwMode="auto">
          <a:xfrm>
            <a:off x="533400" y="2514600"/>
            <a:ext cx="8458200" cy="1892826"/>
          </a:xfrm>
          <a:prstGeom prst="rect">
            <a:avLst/>
          </a:prstGeom>
          <a:noFill/>
          <a:ln w="9525">
            <a:noFill/>
            <a:miter lim="800000"/>
            <a:headEnd/>
            <a:tailEnd/>
          </a:ln>
        </p:spPr>
        <p:txBody>
          <a:bodyPr>
            <a:spAutoFit/>
          </a:bodyPr>
          <a:lstStyle/>
          <a:p>
            <a:pPr>
              <a:lnSpc>
                <a:spcPct val="150000"/>
              </a:lnSpc>
              <a:buFontTx/>
              <a:buChar char="•"/>
            </a:pPr>
            <a:r>
              <a:rPr lang="en-US" b="1" dirty="0" smtClean="0"/>
              <a:t> Surgical </a:t>
            </a:r>
            <a:r>
              <a:rPr lang="en-US" b="1" dirty="0" smtClean="0"/>
              <a:t>microscope </a:t>
            </a:r>
            <a:endParaRPr lang="en-US" b="1" dirty="0" smtClean="0"/>
          </a:p>
          <a:p>
            <a:pPr>
              <a:lnSpc>
                <a:spcPct val="150000"/>
              </a:lnSpc>
              <a:buFontTx/>
              <a:buChar char="•"/>
            </a:pPr>
            <a:r>
              <a:rPr lang="en-US" b="1" dirty="0" smtClean="0"/>
              <a:t> Microsurgical </a:t>
            </a:r>
            <a:r>
              <a:rPr lang="en-US" b="1" dirty="0" smtClean="0"/>
              <a:t>instruments </a:t>
            </a:r>
            <a:endParaRPr lang="en-US" b="1" dirty="0" smtClean="0"/>
          </a:p>
          <a:p>
            <a:pPr>
              <a:lnSpc>
                <a:spcPct val="150000"/>
              </a:lnSpc>
              <a:buFontTx/>
              <a:buChar char="•"/>
            </a:pPr>
            <a:r>
              <a:rPr lang="en-US" b="1" dirty="0" smtClean="0"/>
              <a:t> Microsurgical sutures</a:t>
            </a:r>
          </a:p>
          <a:p>
            <a:pPr>
              <a:lnSpc>
                <a:spcPct val="150000"/>
              </a:lnSpc>
              <a:buFontTx/>
              <a:buChar char="•"/>
            </a:pPr>
            <a:r>
              <a:rPr lang="en-US" b="1" dirty="0" smtClean="0"/>
              <a:t> Trained plastic surgeon</a:t>
            </a:r>
            <a:endParaRPr lang="en-US" sz="2400" b="1"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endParaRPr lang="en-US" smtClean="0"/>
          </a:p>
        </p:txBody>
      </p:sp>
      <p:pic>
        <p:nvPicPr>
          <p:cNvPr id="59395" name="Content Placeholder 5" descr="hqdefault.jpg"/>
          <p:cNvPicPr>
            <a:picLocks noGrp="1" noChangeAspect="1"/>
          </p:cNvPicPr>
          <p:nvPr>
            <p:ph sz="half" idx="2"/>
          </p:nvPr>
        </p:nvPicPr>
        <p:blipFill>
          <a:blip r:embed="rId2" cstate="print"/>
          <a:srcRect/>
          <a:stretch>
            <a:fillRect/>
          </a:stretch>
        </p:blipFill>
        <p:spPr>
          <a:xfrm>
            <a:off x="5029200" y="2057400"/>
            <a:ext cx="3860800" cy="2895600"/>
          </a:xfrm>
        </p:spPr>
      </p:pic>
      <p:pic>
        <p:nvPicPr>
          <p:cNvPr id="59396" name="Picture 2" descr="C:\Users\Korisnik\Documents\645321.fig.005.jpg"/>
          <p:cNvPicPr>
            <a:picLocks noGrp="1" noChangeAspect="1" noChangeArrowheads="1"/>
          </p:cNvPicPr>
          <p:nvPr>
            <p:ph sz="half" idx="1"/>
          </p:nvPr>
        </p:nvPicPr>
        <p:blipFill>
          <a:blip r:embed="rId3" cstate="print"/>
          <a:srcRect/>
          <a:stretch>
            <a:fillRect/>
          </a:stretch>
        </p:blipFill>
        <p:spPr>
          <a:xfrm>
            <a:off x="228600" y="1981200"/>
            <a:ext cx="4916488" cy="3154363"/>
          </a:xfr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60419" name="Rectangle 3"/>
          <p:cNvSpPr>
            <a:spLocks noGrp="1" noChangeArrowheads="1"/>
          </p:cNvSpPr>
          <p:nvPr>
            <p:ph type="body" sz="half" idx="1"/>
          </p:nvPr>
        </p:nvSpPr>
        <p:spPr/>
        <p:txBody>
          <a:bodyPr/>
          <a:lstStyle/>
          <a:p>
            <a:pPr eaLnBrk="1" hangingPunct="1"/>
            <a:endParaRPr lang="en-US" smtClean="0"/>
          </a:p>
        </p:txBody>
      </p:sp>
      <p:sp>
        <p:nvSpPr>
          <p:cNvPr id="60420" name="Rectangle 4"/>
          <p:cNvSpPr>
            <a:spLocks noGrp="1" noChangeArrowheads="1"/>
          </p:cNvSpPr>
          <p:nvPr>
            <p:ph type="body" sz="half" idx="2"/>
          </p:nvPr>
        </p:nvSpPr>
        <p:spPr/>
        <p:txBody>
          <a:bodyPr/>
          <a:lstStyle/>
          <a:p>
            <a:pPr eaLnBrk="1" hangingPunct="1"/>
            <a:endParaRPr lang="en-US" smtClean="0"/>
          </a:p>
        </p:txBody>
      </p:sp>
      <p:pic>
        <p:nvPicPr>
          <p:cNvPr id="60421"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60423" name="Rectangle 9"/>
          <p:cNvSpPr>
            <a:spLocks noChangeArrowheads="1"/>
          </p:cNvSpPr>
          <p:nvPr/>
        </p:nvSpPr>
        <p:spPr bwMode="auto">
          <a:xfrm>
            <a:off x="1371600" y="1524000"/>
            <a:ext cx="2124299" cy="400110"/>
          </a:xfrm>
          <a:prstGeom prst="rect">
            <a:avLst/>
          </a:prstGeom>
          <a:noFill/>
          <a:ln w="9525">
            <a:noFill/>
            <a:miter lim="800000"/>
            <a:headEnd/>
            <a:tailEnd/>
          </a:ln>
        </p:spPr>
        <p:txBody>
          <a:bodyPr wrap="none">
            <a:spAutoFit/>
          </a:bodyPr>
          <a:lstStyle/>
          <a:p>
            <a:r>
              <a:rPr lang="en-US" sz="2000" b="1" dirty="0" smtClean="0">
                <a:solidFill>
                  <a:schemeClr val="tx2"/>
                </a:solidFill>
              </a:rPr>
              <a:t>RADIAL FREE FLAP</a:t>
            </a:r>
            <a:endParaRPr lang="en-US" sz="2000" b="1" dirty="0">
              <a:solidFill>
                <a:schemeClr val="tx2"/>
              </a:solidFill>
            </a:endParaRPr>
          </a:p>
        </p:txBody>
      </p:sp>
      <p:pic>
        <p:nvPicPr>
          <p:cNvPr id="60424" name="Picture 11" descr="free radial burn001"/>
          <p:cNvPicPr>
            <a:picLocks noChangeAspect="1" noChangeArrowheads="1"/>
          </p:cNvPicPr>
          <p:nvPr/>
        </p:nvPicPr>
        <p:blipFill>
          <a:blip r:embed="rId3" cstate="print">
            <a:lum contrast="18000"/>
          </a:blip>
          <a:srcRect/>
          <a:stretch>
            <a:fillRect/>
          </a:stretch>
        </p:blipFill>
        <p:spPr bwMode="auto">
          <a:xfrm>
            <a:off x="762000" y="2057400"/>
            <a:ext cx="2533650" cy="3657600"/>
          </a:xfrm>
          <a:prstGeom prst="rect">
            <a:avLst/>
          </a:prstGeom>
          <a:noFill/>
          <a:ln w="9525">
            <a:noFill/>
            <a:miter lim="800000"/>
            <a:headEnd/>
            <a:tailEnd/>
          </a:ln>
        </p:spPr>
      </p:pic>
      <p:pic>
        <p:nvPicPr>
          <p:cNvPr id="60425" name="Picture 12" descr="free radial burn003"/>
          <p:cNvPicPr>
            <a:picLocks noChangeAspect="1" noChangeArrowheads="1"/>
          </p:cNvPicPr>
          <p:nvPr/>
        </p:nvPicPr>
        <p:blipFill>
          <a:blip r:embed="rId4" cstate="print">
            <a:lum bright="6000" contrast="12000"/>
          </a:blip>
          <a:srcRect/>
          <a:stretch>
            <a:fillRect/>
          </a:stretch>
        </p:blipFill>
        <p:spPr bwMode="auto">
          <a:xfrm>
            <a:off x="3352800" y="2057400"/>
            <a:ext cx="2532063" cy="3657600"/>
          </a:xfrm>
          <a:prstGeom prst="rect">
            <a:avLst/>
          </a:prstGeom>
          <a:noFill/>
          <a:ln w="9525">
            <a:noFill/>
            <a:miter lim="800000"/>
            <a:headEnd/>
            <a:tailEnd/>
          </a:ln>
        </p:spPr>
      </p:pic>
      <p:pic>
        <p:nvPicPr>
          <p:cNvPr id="60426" name="Picture 13" descr="free radial burn004"/>
          <p:cNvPicPr>
            <a:picLocks noChangeAspect="1" noChangeArrowheads="1"/>
          </p:cNvPicPr>
          <p:nvPr/>
        </p:nvPicPr>
        <p:blipFill>
          <a:blip r:embed="rId5" cstate="print">
            <a:lum bright="6000" contrast="12000"/>
          </a:blip>
          <a:srcRect/>
          <a:stretch>
            <a:fillRect/>
          </a:stretch>
        </p:blipFill>
        <p:spPr bwMode="auto">
          <a:xfrm>
            <a:off x="5943600" y="2057400"/>
            <a:ext cx="2532063"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61443" name="Rectangle 3"/>
          <p:cNvSpPr>
            <a:spLocks noGrp="1" noChangeArrowheads="1"/>
          </p:cNvSpPr>
          <p:nvPr>
            <p:ph type="body" sz="half" idx="1"/>
          </p:nvPr>
        </p:nvSpPr>
        <p:spPr/>
        <p:txBody>
          <a:bodyPr/>
          <a:lstStyle/>
          <a:p>
            <a:pPr eaLnBrk="1" hangingPunct="1"/>
            <a:endParaRPr lang="en-US" smtClean="0"/>
          </a:p>
        </p:txBody>
      </p:sp>
      <p:sp>
        <p:nvSpPr>
          <p:cNvPr id="61444" name="Rectangle 4"/>
          <p:cNvSpPr>
            <a:spLocks noGrp="1" noChangeArrowheads="1"/>
          </p:cNvSpPr>
          <p:nvPr>
            <p:ph type="body" sz="half" idx="2"/>
          </p:nvPr>
        </p:nvSpPr>
        <p:spPr/>
        <p:txBody>
          <a:bodyPr/>
          <a:lstStyle/>
          <a:p>
            <a:pPr eaLnBrk="1" hangingPunct="1"/>
            <a:endParaRPr lang="en-US" smtClean="0"/>
          </a:p>
        </p:txBody>
      </p:sp>
      <p:pic>
        <p:nvPicPr>
          <p:cNvPr id="61445"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61447" name="Rectangle 11"/>
          <p:cNvSpPr>
            <a:spLocks noChangeArrowheads="1"/>
          </p:cNvSpPr>
          <p:nvPr/>
        </p:nvSpPr>
        <p:spPr bwMode="auto">
          <a:xfrm>
            <a:off x="533400" y="1600200"/>
            <a:ext cx="4979825" cy="400110"/>
          </a:xfrm>
          <a:prstGeom prst="rect">
            <a:avLst/>
          </a:prstGeom>
          <a:noFill/>
          <a:ln w="9525">
            <a:noFill/>
            <a:miter lim="800000"/>
            <a:headEnd/>
            <a:tailEnd/>
          </a:ln>
        </p:spPr>
        <p:txBody>
          <a:bodyPr wrap="none">
            <a:spAutoFit/>
          </a:bodyPr>
          <a:lstStyle/>
          <a:p>
            <a:r>
              <a:rPr lang="en-US" sz="2000" b="1" dirty="0" smtClean="0"/>
              <a:t>ALLOPLASTIC MATERIAL IN PLASTIC SURGERY</a:t>
            </a:r>
            <a:endParaRPr lang="en-US" sz="2000" b="1" dirty="0"/>
          </a:p>
        </p:txBody>
      </p:sp>
      <p:sp>
        <p:nvSpPr>
          <p:cNvPr id="61448" name="Rectangle 12"/>
          <p:cNvSpPr>
            <a:spLocks noChangeArrowheads="1"/>
          </p:cNvSpPr>
          <p:nvPr/>
        </p:nvSpPr>
        <p:spPr bwMode="auto">
          <a:xfrm>
            <a:off x="685800" y="2590800"/>
            <a:ext cx="4572000" cy="2585323"/>
          </a:xfrm>
          <a:prstGeom prst="rect">
            <a:avLst/>
          </a:prstGeom>
          <a:noFill/>
          <a:ln w="9525">
            <a:noFill/>
            <a:miter lim="800000"/>
            <a:headEnd/>
            <a:tailEnd/>
          </a:ln>
        </p:spPr>
        <p:txBody>
          <a:bodyPr>
            <a:spAutoFit/>
          </a:bodyPr>
          <a:lstStyle/>
          <a:p>
            <a:r>
              <a:rPr lang="en-US" dirty="0" smtClean="0"/>
              <a:t>INDICATION: SATISFACTORY RESULT CANNOT BE ACHIEVED BY AUTOTRANSPLANTATION </a:t>
            </a:r>
          </a:p>
          <a:p>
            <a:endParaRPr lang="en-US" dirty="0" smtClean="0"/>
          </a:p>
          <a:p>
            <a:r>
              <a:rPr lang="en-US" dirty="0" smtClean="0"/>
              <a:t>USES: BREAST AUGMENTATION, </a:t>
            </a:r>
            <a:r>
              <a:rPr lang="en-US" dirty="0" smtClean="0"/>
              <a:t>BUTTOCKS,CALF, LIPS, HAND ARTHROPLASTY </a:t>
            </a:r>
          </a:p>
          <a:p>
            <a:endParaRPr lang="en-US" dirty="0" smtClean="0"/>
          </a:p>
          <a:p>
            <a:r>
              <a:rPr lang="en-US" dirty="0" smtClean="0"/>
              <a:t>TYPES</a:t>
            </a:r>
            <a:r>
              <a:rPr lang="en-US" dirty="0" smtClean="0"/>
              <a:t>: SILICONE, COLLAGEN... </a:t>
            </a:r>
          </a:p>
          <a:p>
            <a:endParaRPr lang="en-US" dirty="0" smtClean="0"/>
          </a:p>
          <a:p>
            <a:r>
              <a:rPr lang="en-US" dirty="0" smtClean="0"/>
              <a:t>TISSUE </a:t>
            </a:r>
            <a:r>
              <a:rPr lang="en-US" dirty="0" smtClean="0"/>
              <a:t>EXPANDERS</a:t>
            </a:r>
            <a:endParaRPr lang="en-US" dirty="0"/>
          </a:p>
        </p:txBody>
      </p:sp>
      <p:pic>
        <p:nvPicPr>
          <p:cNvPr id="61449" name="Picture 13" descr="04"/>
          <p:cNvPicPr>
            <a:picLocks noChangeAspect="1" noChangeArrowheads="1"/>
          </p:cNvPicPr>
          <p:nvPr/>
        </p:nvPicPr>
        <p:blipFill>
          <a:blip r:embed="rId3" cstate="print"/>
          <a:srcRect/>
          <a:stretch>
            <a:fillRect/>
          </a:stretch>
        </p:blipFill>
        <p:spPr bwMode="auto">
          <a:xfrm>
            <a:off x="6019800" y="2362200"/>
            <a:ext cx="2641600" cy="1827213"/>
          </a:xfrm>
          <a:prstGeom prst="rect">
            <a:avLst/>
          </a:prstGeom>
          <a:noFill/>
          <a:ln w="9525">
            <a:noFill/>
            <a:miter lim="800000"/>
            <a:headEnd/>
            <a:tailEnd/>
          </a:ln>
        </p:spPr>
      </p:pic>
      <p:pic>
        <p:nvPicPr>
          <p:cNvPr id="61450" name="Picture 14" descr="05"/>
          <p:cNvPicPr>
            <a:picLocks noChangeAspect="1" noChangeArrowheads="1"/>
          </p:cNvPicPr>
          <p:nvPr/>
        </p:nvPicPr>
        <p:blipFill>
          <a:blip r:embed="rId4" cstate="print"/>
          <a:srcRect/>
          <a:stretch>
            <a:fillRect/>
          </a:stretch>
        </p:blipFill>
        <p:spPr bwMode="auto">
          <a:xfrm>
            <a:off x="6019800" y="4267200"/>
            <a:ext cx="2641600" cy="18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endParaRPr lang="en-US" smtClean="0"/>
          </a:p>
        </p:txBody>
      </p:sp>
      <p:sp>
        <p:nvSpPr>
          <p:cNvPr id="7171" name="Rectangle 3"/>
          <p:cNvSpPr>
            <a:spLocks noGrp="1" noChangeArrowheads="1"/>
          </p:cNvSpPr>
          <p:nvPr>
            <p:ph type="body" sz="half" idx="1"/>
          </p:nvPr>
        </p:nvSpPr>
        <p:spPr/>
        <p:txBody>
          <a:bodyPr/>
          <a:lstStyle/>
          <a:p>
            <a:pPr eaLnBrk="1" hangingPunct="1"/>
            <a:endParaRPr lang="en-US" smtClean="0"/>
          </a:p>
        </p:txBody>
      </p:sp>
      <p:sp>
        <p:nvSpPr>
          <p:cNvPr id="7172" name="Rectangle 4"/>
          <p:cNvSpPr>
            <a:spLocks noGrp="1" noChangeArrowheads="1"/>
          </p:cNvSpPr>
          <p:nvPr>
            <p:ph type="body" sz="half" idx="2"/>
          </p:nvPr>
        </p:nvSpPr>
        <p:spPr/>
        <p:txBody>
          <a:bodyPr/>
          <a:lstStyle/>
          <a:p>
            <a:pPr eaLnBrk="1" hangingPunct="1"/>
            <a:endParaRPr lang="en-US" smtClean="0"/>
          </a:p>
        </p:txBody>
      </p:sp>
      <p:pic>
        <p:nvPicPr>
          <p:cNvPr id="717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7174" name="Rectangle 7"/>
          <p:cNvSpPr>
            <a:spLocks noChangeArrowheads="1"/>
          </p:cNvSpPr>
          <p:nvPr/>
        </p:nvSpPr>
        <p:spPr bwMode="auto">
          <a:xfrm>
            <a:off x="1066800" y="2590800"/>
            <a:ext cx="7162800" cy="2003625"/>
          </a:xfrm>
          <a:prstGeom prst="rect">
            <a:avLst/>
          </a:prstGeom>
          <a:noFill/>
          <a:ln w="9525">
            <a:noFill/>
            <a:miter lim="800000"/>
            <a:headEnd/>
            <a:tailEnd/>
          </a:ln>
        </p:spPr>
        <p:txBody>
          <a:bodyPr>
            <a:spAutoFit/>
          </a:bodyPr>
          <a:lstStyle/>
          <a:p>
            <a:pPr>
              <a:lnSpc>
                <a:spcPct val="120000"/>
              </a:lnSpc>
            </a:pPr>
            <a:r>
              <a:rPr lang="en-US" dirty="0"/>
              <a:t>THE </a:t>
            </a:r>
            <a:r>
              <a:rPr lang="en-US" dirty="0" smtClean="0"/>
              <a:t>MAIN GOAL IN </a:t>
            </a:r>
            <a:r>
              <a:rPr lang="en-US" dirty="0"/>
              <a:t>PLASTIC SURGERY: </a:t>
            </a:r>
            <a:endParaRPr lang="en-US" dirty="0" smtClean="0"/>
          </a:p>
          <a:p>
            <a:pPr>
              <a:lnSpc>
                <a:spcPct val="120000"/>
              </a:lnSpc>
            </a:pPr>
            <a:endParaRPr lang="en-US" dirty="0" smtClean="0"/>
          </a:p>
          <a:p>
            <a:pPr>
              <a:lnSpc>
                <a:spcPct val="150000"/>
              </a:lnSpc>
            </a:pPr>
            <a:r>
              <a:rPr lang="en-US" dirty="0" smtClean="0"/>
              <a:t>TO ACHIEVE </a:t>
            </a:r>
            <a:r>
              <a:rPr lang="en-US" dirty="0"/>
              <a:t>THE MAXIMUM FUNCTIONAL AND AESTHETIC RESULT USING THE OPTIMAL </a:t>
            </a:r>
            <a:r>
              <a:rPr lang="en-US" dirty="0" smtClean="0"/>
              <a:t> SURGICAL METHOD </a:t>
            </a:r>
            <a:r>
              <a:rPr lang="en-US" dirty="0"/>
              <a:t>FOR A </a:t>
            </a:r>
            <a:r>
              <a:rPr lang="en-US" dirty="0" smtClean="0"/>
              <a:t>FAST </a:t>
            </a:r>
            <a:r>
              <a:rPr lang="en-US" dirty="0"/>
              <a:t>RETURN OF FORM AND FUNCTION</a:t>
            </a:r>
          </a:p>
        </p:txBody>
      </p:sp>
      <p:pic>
        <p:nvPicPr>
          <p:cNvPr id="7175" name="Picture 11" descr="banerg_n_21010"/>
          <p:cNvPicPr>
            <a:picLocks noChangeAspect="1" noChangeArrowheads="1"/>
          </p:cNvPicPr>
          <p:nvPr/>
        </p:nvPicPr>
        <p:blipFill>
          <a:blip r:embed="rId3" cstate="print"/>
          <a:srcRect l="34715" t="44171"/>
          <a:stretch>
            <a:fillRect/>
          </a:stretch>
        </p:blipFill>
        <p:spPr bwMode="auto">
          <a:xfrm>
            <a:off x="0" y="533400"/>
            <a:ext cx="3894138" cy="547688"/>
          </a:xfrm>
          <a:prstGeom prst="rect">
            <a:avLst/>
          </a:prstGeom>
          <a:noFill/>
          <a:ln w="9525">
            <a:noFill/>
            <a:miter lim="800000"/>
            <a:headEnd/>
            <a:tailEnd/>
          </a:ln>
        </p:spPr>
      </p:pic>
      <p:sp>
        <p:nvSpPr>
          <p:cNvPr id="9" name="Rectangle 7"/>
          <p:cNvSpPr>
            <a:spLocks noChangeArrowheads="1"/>
          </p:cNvSpPr>
          <p:nvPr/>
        </p:nvSpPr>
        <p:spPr bwMode="auto">
          <a:xfrm>
            <a:off x="4038600" y="685800"/>
            <a:ext cx="4289188" cy="461665"/>
          </a:xfrm>
          <a:prstGeom prst="rect">
            <a:avLst/>
          </a:prstGeom>
          <a:noFill/>
          <a:ln w="9525">
            <a:noFill/>
            <a:miter lim="800000"/>
            <a:headEnd/>
            <a:tailEnd/>
          </a:ln>
        </p:spPr>
        <p:txBody>
          <a:bodyPr wrap="none">
            <a:spAutoFit/>
          </a:bodyPr>
          <a:lstStyle/>
          <a:p>
            <a:r>
              <a:rPr lang="en-US" sz="2400" dirty="0"/>
              <a:t>Basic principles of plastic surgery</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62467" name="Rectangle 3"/>
          <p:cNvSpPr>
            <a:spLocks noGrp="1" noChangeArrowheads="1"/>
          </p:cNvSpPr>
          <p:nvPr>
            <p:ph type="body" sz="half" idx="1"/>
          </p:nvPr>
        </p:nvSpPr>
        <p:spPr/>
        <p:txBody>
          <a:bodyPr/>
          <a:lstStyle/>
          <a:p>
            <a:pPr eaLnBrk="1" hangingPunct="1"/>
            <a:endParaRPr lang="en-US" smtClean="0"/>
          </a:p>
        </p:txBody>
      </p:sp>
      <p:sp>
        <p:nvSpPr>
          <p:cNvPr id="62468" name="Rectangle 4"/>
          <p:cNvSpPr>
            <a:spLocks noGrp="1" noChangeArrowheads="1"/>
          </p:cNvSpPr>
          <p:nvPr>
            <p:ph type="body" sz="half" idx="2"/>
          </p:nvPr>
        </p:nvSpPr>
        <p:spPr/>
        <p:txBody>
          <a:bodyPr/>
          <a:lstStyle/>
          <a:p>
            <a:pPr eaLnBrk="1" hangingPunct="1"/>
            <a:endParaRPr lang="en-US" smtClean="0"/>
          </a:p>
        </p:txBody>
      </p:sp>
      <p:pic>
        <p:nvPicPr>
          <p:cNvPr id="62469"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62471" name="Rectangle 8"/>
          <p:cNvSpPr>
            <a:spLocks noChangeArrowheads="1"/>
          </p:cNvSpPr>
          <p:nvPr/>
        </p:nvSpPr>
        <p:spPr bwMode="auto">
          <a:xfrm>
            <a:off x="533400" y="2219325"/>
            <a:ext cx="4038600" cy="2308324"/>
          </a:xfrm>
          <a:prstGeom prst="rect">
            <a:avLst/>
          </a:prstGeom>
          <a:noFill/>
          <a:ln w="9525">
            <a:noFill/>
            <a:miter lim="800000"/>
            <a:headEnd/>
            <a:tailEnd/>
          </a:ln>
        </p:spPr>
        <p:txBody>
          <a:bodyPr>
            <a:spAutoFit/>
          </a:bodyPr>
          <a:lstStyle/>
          <a:p>
            <a:r>
              <a:rPr lang="en-US" sz="2400" dirty="0" smtClean="0"/>
              <a:t>TISSUE </a:t>
            </a:r>
            <a:r>
              <a:rPr lang="en-US" sz="2400" dirty="0" smtClean="0"/>
              <a:t>EXPANDER</a:t>
            </a:r>
            <a:endParaRPr lang="en-US" sz="2400" dirty="0" smtClean="0"/>
          </a:p>
          <a:p>
            <a:pPr>
              <a:lnSpc>
                <a:spcPct val="125000"/>
              </a:lnSpc>
            </a:pPr>
            <a:endParaRPr lang="sr-Latn-CS" sz="2400" b="1" dirty="0"/>
          </a:p>
          <a:p>
            <a:pPr>
              <a:lnSpc>
                <a:spcPct val="125000"/>
              </a:lnSpc>
            </a:pPr>
            <a:r>
              <a:rPr lang="en-US" sz="2400" dirty="0" smtClean="0"/>
              <a:t>Temporary placement for successive increase in skin volume</a:t>
            </a:r>
            <a:endParaRPr lang="en-US" sz="2400" b="1" dirty="0"/>
          </a:p>
        </p:txBody>
      </p:sp>
      <p:sp>
        <p:nvSpPr>
          <p:cNvPr id="62472" name="Rectangle 9"/>
          <p:cNvSpPr>
            <a:spLocks noChangeArrowheads="1"/>
          </p:cNvSpPr>
          <p:nvPr/>
        </p:nvSpPr>
        <p:spPr bwMode="auto">
          <a:xfrm>
            <a:off x="304800" y="2895600"/>
            <a:ext cx="4572000" cy="434975"/>
          </a:xfrm>
          <a:prstGeom prst="rect">
            <a:avLst/>
          </a:prstGeom>
          <a:noFill/>
          <a:ln w="9525">
            <a:noFill/>
            <a:miter lim="800000"/>
            <a:headEnd/>
            <a:tailEnd/>
          </a:ln>
        </p:spPr>
        <p:txBody>
          <a:bodyPr>
            <a:spAutoFit/>
          </a:bodyPr>
          <a:lstStyle/>
          <a:p>
            <a:pPr>
              <a:lnSpc>
                <a:spcPct val="125000"/>
              </a:lnSpc>
            </a:pPr>
            <a:endParaRPr lang="en-US" b="1"/>
          </a:p>
        </p:txBody>
      </p:sp>
      <p:pic>
        <p:nvPicPr>
          <p:cNvPr id="62473" name="Picture 12" descr="F2_large"/>
          <p:cNvPicPr>
            <a:picLocks noChangeAspect="1" noChangeArrowheads="1"/>
          </p:cNvPicPr>
          <p:nvPr/>
        </p:nvPicPr>
        <p:blipFill>
          <a:blip r:embed="rId3" cstate="print"/>
          <a:srcRect l="49046" r="824"/>
          <a:stretch>
            <a:fillRect/>
          </a:stretch>
        </p:blipFill>
        <p:spPr bwMode="auto">
          <a:xfrm>
            <a:off x="4572000" y="1371600"/>
            <a:ext cx="4098925" cy="4679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63491" name="Rectangle 3"/>
          <p:cNvSpPr>
            <a:spLocks noGrp="1" noChangeArrowheads="1"/>
          </p:cNvSpPr>
          <p:nvPr>
            <p:ph type="body" sz="half" idx="1"/>
          </p:nvPr>
        </p:nvSpPr>
        <p:spPr/>
        <p:txBody>
          <a:bodyPr/>
          <a:lstStyle/>
          <a:p>
            <a:pPr eaLnBrk="1" hangingPunct="1"/>
            <a:endParaRPr lang="en-US" smtClean="0"/>
          </a:p>
        </p:txBody>
      </p:sp>
      <p:sp>
        <p:nvSpPr>
          <p:cNvPr id="63492" name="Rectangle 4"/>
          <p:cNvSpPr>
            <a:spLocks noGrp="1" noChangeArrowheads="1"/>
          </p:cNvSpPr>
          <p:nvPr>
            <p:ph type="body" sz="half" idx="2"/>
          </p:nvPr>
        </p:nvSpPr>
        <p:spPr/>
        <p:txBody>
          <a:bodyPr/>
          <a:lstStyle/>
          <a:p>
            <a:pPr eaLnBrk="1" hangingPunct="1"/>
            <a:endParaRPr lang="en-US" smtClean="0"/>
          </a:p>
        </p:txBody>
      </p:sp>
      <p:pic>
        <p:nvPicPr>
          <p:cNvPr id="63493"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63495" name="Rectangle 8"/>
          <p:cNvSpPr>
            <a:spLocks noChangeArrowheads="1"/>
          </p:cNvSpPr>
          <p:nvPr/>
        </p:nvSpPr>
        <p:spPr bwMode="auto">
          <a:xfrm>
            <a:off x="2895600" y="1447800"/>
            <a:ext cx="4038600" cy="889154"/>
          </a:xfrm>
          <a:prstGeom prst="rect">
            <a:avLst/>
          </a:prstGeom>
          <a:noFill/>
          <a:ln w="9525">
            <a:noFill/>
            <a:miter lim="800000"/>
            <a:headEnd/>
            <a:tailEnd/>
          </a:ln>
        </p:spPr>
        <p:txBody>
          <a:bodyPr>
            <a:spAutoFit/>
          </a:bodyPr>
          <a:lstStyle/>
          <a:p>
            <a:r>
              <a:rPr lang="en-US" sz="2400" dirty="0" smtClean="0"/>
              <a:t>TISSUE EXPANDER</a:t>
            </a:r>
          </a:p>
          <a:p>
            <a:pPr>
              <a:lnSpc>
                <a:spcPct val="125000"/>
              </a:lnSpc>
            </a:pPr>
            <a:endParaRPr lang="sr-Latn-CS" sz="2400" b="1" dirty="0"/>
          </a:p>
        </p:txBody>
      </p:sp>
      <p:sp>
        <p:nvSpPr>
          <p:cNvPr id="63496" name="Rectangle 9"/>
          <p:cNvSpPr>
            <a:spLocks noChangeArrowheads="1"/>
          </p:cNvSpPr>
          <p:nvPr/>
        </p:nvSpPr>
        <p:spPr bwMode="auto">
          <a:xfrm>
            <a:off x="304800" y="2895600"/>
            <a:ext cx="4572000" cy="434975"/>
          </a:xfrm>
          <a:prstGeom prst="rect">
            <a:avLst/>
          </a:prstGeom>
          <a:noFill/>
          <a:ln w="9525">
            <a:noFill/>
            <a:miter lim="800000"/>
            <a:headEnd/>
            <a:tailEnd/>
          </a:ln>
        </p:spPr>
        <p:txBody>
          <a:bodyPr>
            <a:spAutoFit/>
          </a:bodyPr>
          <a:lstStyle/>
          <a:p>
            <a:pPr>
              <a:lnSpc>
                <a:spcPct val="125000"/>
              </a:lnSpc>
            </a:pPr>
            <a:endParaRPr lang="en-US" b="1"/>
          </a:p>
        </p:txBody>
      </p:sp>
      <p:pic>
        <p:nvPicPr>
          <p:cNvPr id="63497" name="Picture 9" descr="tissue-expanders-500x337.jpg"/>
          <p:cNvPicPr>
            <a:picLocks noChangeAspect="1"/>
          </p:cNvPicPr>
          <p:nvPr/>
        </p:nvPicPr>
        <p:blipFill>
          <a:blip r:embed="rId3" cstate="print"/>
          <a:srcRect/>
          <a:stretch>
            <a:fillRect/>
          </a:stretch>
        </p:blipFill>
        <p:spPr bwMode="auto">
          <a:xfrm>
            <a:off x="228600" y="2514600"/>
            <a:ext cx="3205163" cy="2312988"/>
          </a:xfrm>
          <a:prstGeom prst="rect">
            <a:avLst/>
          </a:prstGeom>
          <a:noFill/>
          <a:ln w="9525">
            <a:noFill/>
            <a:miter lim="800000"/>
            <a:headEnd/>
            <a:tailEnd/>
          </a:ln>
        </p:spPr>
      </p:pic>
      <p:pic>
        <p:nvPicPr>
          <p:cNvPr id="63498" name="Picture 10" descr="tissue-expanders-in-omfs-26-638.jpg"/>
          <p:cNvPicPr>
            <a:picLocks noChangeAspect="1"/>
          </p:cNvPicPr>
          <p:nvPr/>
        </p:nvPicPr>
        <p:blipFill>
          <a:blip r:embed="rId4" cstate="print"/>
          <a:srcRect/>
          <a:stretch>
            <a:fillRect/>
          </a:stretch>
        </p:blipFill>
        <p:spPr bwMode="auto">
          <a:xfrm>
            <a:off x="3581400" y="2514600"/>
            <a:ext cx="5148263" cy="2339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64515" name="Rectangle 3"/>
          <p:cNvSpPr>
            <a:spLocks noGrp="1" noChangeArrowheads="1"/>
          </p:cNvSpPr>
          <p:nvPr>
            <p:ph type="body" sz="half" idx="1"/>
          </p:nvPr>
        </p:nvSpPr>
        <p:spPr/>
        <p:txBody>
          <a:bodyPr/>
          <a:lstStyle/>
          <a:p>
            <a:pPr eaLnBrk="1" hangingPunct="1"/>
            <a:endParaRPr lang="en-US" smtClean="0"/>
          </a:p>
        </p:txBody>
      </p:sp>
      <p:sp>
        <p:nvSpPr>
          <p:cNvPr id="64516" name="Rectangle 4"/>
          <p:cNvSpPr>
            <a:spLocks noGrp="1" noChangeArrowheads="1"/>
          </p:cNvSpPr>
          <p:nvPr>
            <p:ph type="body" sz="half" idx="2"/>
          </p:nvPr>
        </p:nvSpPr>
        <p:spPr/>
        <p:txBody>
          <a:bodyPr/>
          <a:lstStyle/>
          <a:p>
            <a:pPr eaLnBrk="1" hangingPunct="1"/>
            <a:endParaRPr lang="en-US" smtClean="0"/>
          </a:p>
        </p:txBody>
      </p:sp>
      <p:pic>
        <p:nvPicPr>
          <p:cNvPr id="64517"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64519" name="Text Box 11"/>
          <p:cNvSpPr txBox="1">
            <a:spLocks noChangeArrowheads="1"/>
          </p:cNvSpPr>
          <p:nvPr/>
        </p:nvSpPr>
        <p:spPr bwMode="auto">
          <a:xfrm>
            <a:off x="990600" y="1828800"/>
            <a:ext cx="2034339" cy="2800767"/>
          </a:xfrm>
          <a:prstGeom prst="rect">
            <a:avLst/>
          </a:prstGeom>
          <a:noFill/>
          <a:ln w="9525">
            <a:noFill/>
            <a:miter lim="800000"/>
            <a:headEnd/>
            <a:tailEnd/>
          </a:ln>
        </p:spPr>
        <p:txBody>
          <a:bodyPr wrap="none">
            <a:spAutoFit/>
          </a:bodyPr>
          <a:lstStyle/>
          <a:p>
            <a:r>
              <a:rPr lang="en-US" sz="2800" b="1" dirty="0" smtClean="0"/>
              <a:t>SCAR</a:t>
            </a:r>
            <a:endParaRPr lang="sr-Latn-CS" sz="2800" b="1" dirty="0"/>
          </a:p>
          <a:p>
            <a:pPr>
              <a:buFontTx/>
              <a:buChar char="•"/>
            </a:pPr>
            <a:endParaRPr lang="sr-Latn-CS" sz="2800" b="1" dirty="0"/>
          </a:p>
          <a:p>
            <a:pPr>
              <a:lnSpc>
                <a:spcPct val="150000"/>
              </a:lnSpc>
              <a:buFontTx/>
              <a:buChar char="•"/>
            </a:pPr>
            <a:r>
              <a:rPr lang="sr-Latn-CS" sz="2000" b="1" dirty="0"/>
              <a:t> </a:t>
            </a:r>
            <a:r>
              <a:rPr lang="en-US" sz="2000" dirty="0" smtClean="0"/>
              <a:t>COMMON </a:t>
            </a:r>
            <a:endParaRPr lang="en-US" sz="2000" dirty="0" smtClean="0"/>
          </a:p>
          <a:p>
            <a:pPr>
              <a:lnSpc>
                <a:spcPct val="150000"/>
              </a:lnSpc>
              <a:buFontTx/>
              <a:buChar char="•"/>
            </a:pPr>
            <a:r>
              <a:rPr lang="en-US" sz="2000" dirty="0" smtClean="0"/>
              <a:t> DEFORMING </a:t>
            </a:r>
          </a:p>
          <a:p>
            <a:pPr>
              <a:lnSpc>
                <a:spcPct val="150000"/>
              </a:lnSpc>
              <a:buFontTx/>
              <a:buChar char="•"/>
            </a:pPr>
            <a:r>
              <a:rPr lang="en-US" sz="2000" dirty="0" smtClean="0"/>
              <a:t> HYPERTROPHIC </a:t>
            </a:r>
          </a:p>
          <a:p>
            <a:pPr>
              <a:lnSpc>
                <a:spcPct val="150000"/>
              </a:lnSpc>
              <a:buFontTx/>
              <a:buChar char="•"/>
            </a:pPr>
            <a:r>
              <a:rPr lang="en-US" sz="2000" dirty="0" smtClean="0"/>
              <a:t> KELOID</a:t>
            </a:r>
            <a:endParaRPr lang="en-US" sz="2000" b="1" dirty="0"/>
          </a:p>
        </p:txBody>
      </p:sp>
      <p:pic>
        <p:nvPicPr>
          <p:cNvPr id="64520" name="Picture 12" descr="ujednosa005"/>
          <p:cNvPicPr>
            <a:picLocks noChangeAspect="1" noChangeArrowheads="1"/>
          </p:cNvPicPr>
          <p:nvPr/>
        </p:nvPicPr>
        <p:blipFill>
          <a:blip r:embed="rId3" cstate="print"/>
          <a:srcRect t="29091" b="21039"/>
          <a:stretch>
            <a:fillRect/>
          </a:stretch>
        </p:blipFill>
        <p:spPr bwMode="auto">
          <a:xfrm>
            <a:off x="3708400" y="2014538"/>
            <a:ext cx="2235200" cy="1609725"/>
          </a:xfrm>
          <a:prstGeom prst="rect">
            <a:avLst/>
          </a:prstGeom>
          <a:noFill/>
          <a:ln w="9525">
            <a:noFill/>
            <a:miter lim="800000"/>
            <a:headEnd/>
            <a:tailEnd/>
          </a:ln>
        </p:spPr>
      </p:pic>
      <p:pic>
        <p:nvPicPr>
          <p:cNvPr id="64521" name="Picture 13" descr="Miljan burn"/>
          <p:cNvPicPr>
            <a:picLocks noChangeAspect="1" noChangeArrowheads="1"/>
          </p:cNvPicPr>
          <p:nvPr/>
        </p:nvPicPr>
        <p:blipFill>
          <a:blip r:embed="rId4" cstate="print"/>
          <a:srcRect b="8571"/>
          <a:stretch>
            <a:fillRect/>
          </a:stretch>
        </p:blipFill>
        <p:spPr bwMode="auto">
          <a:xfrm>
            <a:off x="6477000" y="1600200"/>
            <a:ext cx="1730375" cy="2286000"/>
          </a:xfrm>
          <a:prstGeom prst="rect">
            <a:avLst/>
          </a:prstGeom>
          <a:noFill/>
          <a:ln w="9525">
            <a:noFill/>
            <a:miter lim="800000"/>
            <a:headEnd/>
            <a:tailEnd/>
          </a:ln>
        </p:spPr>
      </p:pic>
      <p:pic>
        <p:nvPicPr>
          <p:cNvPr id="64522" name="Picture 14" descr="Click to see larger picture">
            <a:hlinkClick r:id="rId5"/>
          </p:cNvPr>
          <p:cNvPicPr>
            <a:picLocks noChangeAspect="1" noChangeArrowheads="1"/>
          </p:cNvPicPr>
          <p:nvPr/>
        </p:nvPicPr>
        <p:blipFill>
          <a:blip r:embed="rId6" cstate="print">
            <a:lum bright="12000" contrast="30000"/>
          </a:blip>
          <a:srcRect l="14969" t="12500" r="10187"/>
          <a:stretch>
            <a:fillRect/>
          </a:stretch>
        </p:blipFill>
        <p:spPr bwMode="auto">
          <a:xfrm>
            <a:off x="3733800" y="3810000"/>
            <a:ext cx="1577975" cy="2209800"/>
          </a:xfrm>
          <a:prstGeom prst="rect">
            <a:avLst/>
          </a:prstGeom>
          <a:noFill/>
          <a:ln w="9525">
            <a:noFill/>
            <a:miter lim="800000"/>
            <a:headEnd/>
            <a:tailEnd/>
          </a:ln>
        </p:spPr>
      </p:pic>
      <p:pic>
        <p:nvPicPr>
          <p:cNvPr id="64523" name="Picture 15" descr="keloides post combustionem"/>
          <p:cNvPicPr>
            <a:picLocks noChangeAspect="1" noChangeArrowheads="1"/>
          </p:cNvPicPr>
          <p:nvPr/>
        </p:nvPicPr>
        <p:blipFill>
          <a:blip r:embed="rId7" cstate="print"/>
          <a:srcRect l="15874" r="17461" b="15344"/>
          <a:stretch>
            <a:fillRect/>
          </a:stretch>
        </p:blipFill>
        <p:spPr bwMode="auto">
          <a:xfrm>
            <a:off x="6019800" y="3962400"/>
            <a:ext cx="2209800" cy="2105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type="body" sz="half" idx="1"/>
          </p:nvPr>
        </p:nvSpPr>
        <p:spPr/>
        <p:txBody>
          <a:bodyPr/>
          <a:lstStyle/>
          <a:p>
            <a:pPr eaLnBrk="1" hangingPunct="1"/>
            <a:endParaRPr lang="en-US" smtClean="0"/>
          </a:p>
        </p:txBody>
      </p:sp>
      <p:sp>
        <p:nvSpPr>
          <p:cNvPr id="64516" name="Rectangle 4"/>
          <p:cNvSpPr>
            <a:spLocks noGrp="1" noChangeArrowheads="1"/>
          </p:cNvSpPr>
          <p:nvPr>
            <p:ph type="body" sz="half" idx="2"/>
          </p:nvPr>
        </p:nvSpPr>
        <p:spPr/>
        <p:txBody>
          <a:bodyPr/>
          <a:lstStyle/>
          <a:p>
            <a:pPr eaLnBrk="1" hangingPunct="1"/>
            <a:endParaRPr lang="en-US" smtClean="0"/>
          </a:p>
        </p:txBody>
      </p:sp>
      <p:sp>
        <p:nvSpPr>
          <p:cNvPr id="64519" name="Text Box 11"/>
          <p:cNvSpPr txBox="1">
            <a:spLocks noChangeArrowheads="1"/>
          </p:cNvSpPr>
          <p:nvPr/>
        </p:nvSpPr>
        <p:spPr bwMode="auto">
          <a:xfrm>
            <a:off x="2895600" y="457200"/>
            <a:ext cx="4283075" cy="954107"/>
          </a:xfrm>
          <a:prstGeom prst="rect">
            <a:avLst/>
          </a:prstGeom>
          <a:noFill/>
          <a:ln w="9525">
            <a:noFill/>
            <a:miter lim="800000"/>
            <a:headEnd/>
            <a:tailEnd/>
          </a:ln>
        </p:spPr>
        <p:txBody>
          <a:bodyPr wrap="square">
            <a:spAutoFit/>
          </a:bodyPr>
          <a:lstStyle/>
          <a:p>
            <a:r>
              <a:rPr lang="en-US" sz="2800" b="1" dirty="0" smtClean="0"/>
              <a:t>SCAR EVOLUTION</a:t>
            </a:r>
            <a:endParaRPr lang="sr-Latn-CS" sz="2800" b="1" dirty="0"/>
          </a:p>
          <a:p>
            <a:pPr>
              <a:buFontTx/>
              <a:buChar char="•"/>
            </a:pPr>
            <a:endParaRPr lang="sr-Latn-CS" sz="2800" b="1" dirty="0"/>
          </a:p>
        </p:txBody>
      </p:sp>
      <p:pic>
        <p:nvPicPr>
          <p:cNvPr id="11" name="Picture 10" descr="EVOLUCIJA OZILJKA.jpg"/>
          <p:cNvPicPr>
            <a:picLocks noChangeAspect="1"/>
          </p:cNvPicPr>
          <p:nvPr/>
        </p:nvPicPr>
        <p:blipFill>
          <a:blip r:embed="rId2" cstate="print"/>
          <a:stretch>
            <a:fillRect/>
          </a:stretch>
        </p:blipFill>
        <p:spPr>
          <a:xfrm>
            <a:off x="533400" y="1524000"/>
            <a:ext cx="8124825" cy="4305300"/>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sz="3200" dirty="0" smtClean="0"/>
              <a:t>SCAR MATURATION</a:t>
            </a:r>
            <a:endParaRPr lang="en-US" sz="3200" dirty="0" smtClean="0"/>
          </a:p>
        </p:txBody>
      </p:sp>
      <p:pic>
        <p:nvPicPr>
          <p:cNvPr id="65539" name="Content Placeholder 4" descr="1_Qp8_nDtabKnaJh7l--TXgA.png"/>
          <p:cNvPicPr>
            <a:picLocks noGrp="1" noChangeAspect="1"/>
          </p:cNvPicPr>
          <p:nvPr>
            <p:ph sz="half" idx="1"/>
          </p:nvPr>
        </p:nvPicPr>
        <p:blipFill>
          <a:blip r:embed="rId2" cstate="print"/>
          <a:srcRect t="18750"/>
          <a:stretch>
            <a:fillRect/>
          </a:stretch>
        </p:blipFill>
        <p:spPr>
          <a:xfrm>
            <a:off x="838200" y="2438400"/>
            <a:ext cx="7337425" cy="2971800"/>
          </a:xfr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sz="3200" dirty="0" smtClean="0"/>
              <a:t>SCAR MATURATION</a:t>
            </a:r>
            <a:endParaRPr lang="en-US" sz="3200" dirty="0" smtClean="0"/>
          </a:p>
        </p:txBody>
      </p:sp>
      <p:pic>
        <p:nvPicPr>
          <p:cNvPr id="66563" name="Content Placeholder 4" descr="scar_dr_kozarev.jpg"/>
          <p:cNvPicPr>
            <a:picLocks noGrp="1" noChangeAspect="1"/>
          </p:cNvPicPr>
          <p:nvPr>
            <p:ph sz="half" idx="1"/>
          </p:nvPr>
        </p:nvPicPr>
        <p:blipFill>
          <a:blip r:embed="rId2" cstate="print"/>
          <a:srcRect/>
          <a:stretch>
            <a:fillRect/>
          </a:stretch>
        </p:blipFill>
        <p:spPr>
          <a:xfrm>
            <a:off x="685800" y="1981200"/>
            <a:ext cx="7940675" cy="3240088"/>
          </a:xfr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endParaRPr lang="en-US" smtClean="0">
              <a:solidFill>
                <a:schemeClr val="tx1"/>
              </a:solidFill>
            </a:endParaRPr>
          </a:p>
        </p:txBody>
      </p:sp>
      <p:sp>
        <p:nvSpPr>
          <p:cNvPr id="67587" name="Rectangle 3"/>
          <p:cNvSpPr>
            <a:spLocks noGrp="1" noChangeArrowheads="1"/>
          </p:cNvSpPr>
          <p:nvPr>
            <p:ph type="body" sz="half" idx="1"/>
          </p:nvPr>
        </p:nvSpPr>
        <p:spPr/>
        <p:txBody>
          <a:bodyPr/>
          <a:lstStyle/>
          <a:p>
            <a:pPr eaLnBrk="1" hangingPunct="1"/>
            <a:endParaRPr lang="en-US" smtClean="0"/>
          </a:p>
        </p:txBody>
      </p:sp>
      <p:sp>
        <p:nvSpPr>
          <p:cNvPr id="67588" name="Rectangle 4"/>
          <p:cNvSpPr>
            <a:spLocks noGrp="1" noChangeArrowheads="1"/>
          </p:cNvSpPr>
          <p:nvPr>
            <p:ph type="body" sz="half" idx="2"/>
          </p:nvPr>
        </p:nvSpPr>
        <p:spPr/>
        <p:txBody>
          <a:bodyPr/>
          <a:lstStyle/>
          <a:p>
            <a:pPr eaLnBrk="1" hangingPunct="1"/>
            <a:endParaRPr lang="en-US" smtClean="0"/>
          </a:p>
        </p:txBody>
      </p:sp>
      <p:pic>
        <p:nvPicPr>
          <p:cNvPr id="67589"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67591" name="Rectangle 8"/>
          <p:cNvSpPr>
            <a:spLocks noChangeArrowheads="1"/>
          </p:cNvSpPr>
          <p:nvPr/>
        </p:nvSpPr>
        <p:spPr bwMode="auto">
          <a:xfrm>
            <a:off x="457200" y="1752600"/>
            <a:ext cx="4800600" cy="3434786"/>
          </a:xfrm>
          <a:prstGeom prst="rect">
            <a:avLst/>
          </a:prstGeom>
          <a:noFill/>
          <a:ln w="9525">
            <a:noFill/>
            <a:miter lim="800000"/>
            <a:headEnd/>
            <a:tailEnd/>
          </a:ln>
        </p:spPr>
        <p:txBody>
          <a:bodyPr wrap="square">
            <a:spAutoFit/>
          </a:bodyPr>
          <a:lstStyle/>
          <a:p>
            <a:pPr>
              <a:lnSpc>
                <a:spcPct val="125000"/>
              </a:lnSpc>
            </a:pPr>
            <a:r>
              <a:rPr lang="en-US" sz="2400" b="1" dirty="0" err="1"/>
              <a:t>Keloid</a:t>
            </a:r>
            <a:endParaRPr lang="en-US" sz="2400" b="1" dirty="0"/>
          </a:p>
          <a:p>
            <a:pPr>
              <a:lnSpc>
                <a:spcPct val="130000"/>
              </a:lnSpc>
              <a:buFont typeface="Arial" pitchFamily="34" charset="0"/>
              <a:buChar char="•"/>
            </a:pPr>
            <a:endParaRPr lang="en-US" sz="1600" dirty="0" smtClean="0"/>
          </a:p>
          <a:p>
            <a:pPr>
              <a:lnSpc>
                <a:spcPct val="130000"/>
              </a:lnSpc>
              <a:buFont typeface="Arial" pitchFamily="34" charset="0"/>
              <a:buChar char="•"/>
            </a:pPr>
            <a:r>
              <a:rPr lang="en-US" sz="1600" dirty="0" smtClean="0"/>
              <a:t> Overgrown scar</a:t>
            </a:r>
          </a:p>
          <a:p>
            <a:pPr>
              <a:lnSpc>
                <a:spcPct val="130000"/>
              </a:lnSpc>
              <a:buFont typeface="Arial" pitchFamily="34" charset="0"/>
              <a:buChar char="•"/>
            </a:pPr>
            <a:r>
              <a:rPr lang="en-US" sz="1600" dirty="0" smtClean="0"/>
              <a:t> Grows </a:t>
            </a:r>
            <a:r>
              <a:rPr lang="en-US" sz="1600" dirty="0" smtClean="0"/>
              <a:t>beyond the original margins of the </a:t>
            </a:r>
            <a:r>
              <a:rPr lang="en-US" sz="1600" dirty="0" smtClean="0"/>
              <a:t>scar</a:t>
            </a:r>
            <a:endParaRPr lang="sr-Latn-CS" sz="1600" b="1" dirty="0"/>
          </a:p>
          <a:p>
            <a:pPr>
              <a:lnSpc>
                <a:spcPct val="130000"/>
              </a:lnSpc>
              <a:buFont typeface="Arial" pitchFamily="34" charset="0"/>
              <a:buChar char="•"/>
            </a:pPr>
            <a:r>
              <a:rPr lang="en-US" sz="1600" dirty="0" smtClean="0"/>
              <a:t> Rare </a:t>
            </a:r>
            <a:r>
              <a:rPr lang="en-US" sz="1600" dirty="0" smtClean="0"/>
              <a:t>and atypical form of scar </a:t>
            </a:r>
            <a:endParaRPr lang="en-US" sz="1600" dirty="0" smtClean="0"/>
          </a:p>
          <a:p>
            <a:pPr>
              <a:lnSpc>
                <a:spcPct val="130000"/>
              </a:lnSpc>
              <a:buFont typeface="Arial" pitchFamily="34" charset="0"/>
              <a:buChar char="•"/>
            </a:pPr>
            <a:r>
              <a:rPr lang="en-US" sz="1600" dirty="0" smtClean="0"/>
              <a:t> "</a:t>
            </a:r>
            <a:r>
              <a:rPr lang="en-US" sz="1600" dirty="0" smtClean="0"/>
              <a:t>Benign scar tumor" </a:t>
            </a:r>
            <a:endParaRPr lang="en-US" sz="1600" dirty="0" smtClean="0"/>
          </a:p>
          <a:p>
            <a:pPr>
              <a:lnSpc>
                <a:spcPct val="130000"/>
              </a:lnSpc>
              <a:buFont typeface="Arial" pitchFamily="34" charset="0"/>
              <a:buChar char="•"/>
            </a:pPr>
            <a:r>
              <a:rPr lang="en-US" sz="1600" dirty="0" smtClean="0"/>
              <a:t> More </a:t>
            </a:r>
            <a:r>
              <a:rPr lang="en-US" sz="1600" dirty="0" smtClean="0"/>
              <a:t>common in </a:t>
            </a:r>
            <a:r>
              <a:rPr lang="en-US" sz="1600" dirty="0" smtClean="0"/>
              <a:t>black people </a:t>
            </a:r>
          </a:p>
          <a:p>
            <a:pPr>
              <a:lnSpc>
                <a:spcPct val="130000"/>
              </a:lnSpc>
              <a:buFont typeface="Arial" pitchFamily="34" charset="0"/>
              <a:buChar char="•"/>
            </a:pPr>
            <a:r>
              <a:rPr lang="en-US" sz="1600" dirty="0" smtClean="0"/>
              <a:t> Predilection </a:t>
            </a:r>
            <a:r>
              <a:rPr lang="en-US" sz="1600" dirty="0" smtClean="0"/>
              <a:t>sites: </a:t>
            </a:r>
            <a:r>
              <a:rPr lang="en-US" sz="1600" dirty="0" err="1" smtClean="0"/>
              <a:t>sternal</a:t>
            </a:r>
            <a:r>
              <a:rPr lang="en-US" sz="1600" dirty="0" smtClean="0"/>
              <a:t> region, ear lobe </a:t>
            </a:r>
            <a:endParaRPr lang="en-US" sz="1600" dirty="0" smtClean="0"/>
          </a:p>
          <a:p>
            <a:pPr>
              <a:lnSpc>
                <a:spcPct val="130000"/>
              </a:lnSpc>
              <a:buFont typeface="Arial" pitchFamily="34" charset="0"/>
              <a:buChar char="•"/>
            </a:pPr>
            <a:r>
              <a:rPr lang="en-US" sz="1600" dirty="0" smtClean="0"/>
              <a:t> Treatment</a:t>
            </a:r>
            <a:r>
              <a:rPr lang="en-US" sz="1600" dirty="0" smtClean="0"/>
              <a:t>: </a:t>
            </a:r>
            <a:r>
              <a:rPr lang="en-US" sz="1600" dirty="0" smtClean="0"/>
              <a:t>conservative (</a:t>
            </a:r>
            <a:r>
              <a:rPr lang="en-US" sz="1600" dirty="0" err="1" smtClean="0"/>
              <a:t>intralesional</a:t>
            </a:r>
            <a:r>
              <a:rPr lang="en-US" sz="1600" dirty="0" smtClean="0"/>
              <a:t> </a:t>
            </a:r>
            <a:r>
              <a:rPr lang="en-US" sz="1600" dirty="0" err="1" smtClean="0"/>
              <a:t>triamcinolone</a:t>
            </a:r>
            <a:r>
              <a:rPr lang="en-US" sz="1600" dirty="0" smtClean="0"/>
              <a:t>, compression </a:t>
            </a:r>
            <a:r>
              <a:rPr lang="en-US" sz="1600" dirty="0" smtClean="0"/>
              <a:t>therapy)</a:t>
            </a:r>
            <a:r>
              <a:rPr lang="en-US" sz="1600" dirty="0" smtClean="0"/>
              <a:t> </a:t>
            </a:r>
            <a:endParaRPr lang="en-US" sz="1600" b="1" dirty="0"/>
          </a:p>
        </p:txBody>
      </p:sp>
      <p:pic>
        <p:nvPicPr>
          <p:cNvPr id="67592" name="Picture 11" descr="more%20004"/>
          <p:cNvPicPr>
            <a:picLocks noChangeAspect="1" noChangeArrowheads="1"/>
          </p:cNvPicPr>
          <p:nvPr/>
        </p:nvPicPr>
        <p:blipFill>
          <a:blip r:embed="rId3" cstate="print"/>
          <a:srcRect l="27873" r="13496"/>
          <a:stretch>
            <a:fillRect/>
          </a:stretch>
        </p:blipFill>
        <p:spPr bwMode="auto">
          <a:xfrm>
            <a:off x="5105400" y="1676400"/>
            <a:ext cx="3098800"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endParaRPr lang="en-US" smtClean="0"/>
          </a:p>
        </p:txBody>
      </p:sp>
      <p:sp>
        <p:nvSpPr>
          <p:cNvPr id="8195" name="Rectangle 3"/>
          <p:cNvSpPr>
            <a:spLocks noGrp="1" noChangeArrowheads="1"/>
          </p:cNvSpPr>
          <p:nvPr>
            <p:ph type="body" sz="half" idx="1"/>
          </p:nvPr>
        </p:nvSpPr>
        <p:spPr/>
        <p:txBody>
          <a:bodyPr/>
          <a:lstStyle/>
          <a:p>
            <a:pPr eaLnBrk="1" hangingPunct="1"/>
            <a:endParaRPr lang="en-US" smtClean="0"/>
          </a:p>
        </p:txBody>
      </p:sp>
      <p:sp>
        <p:nvSpPr>
          <p:cNvPr id="8196" name="Rectangle 4"/>
          <p:cNvSpPr>
            <a:spLocks noGrp="1" noChangeArrowheads="1"/>
          </p:cNvSpPr>
          <p:nvPr>
            <p:ph type="body" sz="half" idx="2"/>
          </p:nvPr>
        </p:nvSpPr>
        <p:spPr/>
        <p:txBody>
          <a:bodyPr/>
          <a:lstStyle/>
          <a:p>
            <a:pPr eaLnBrk="1" hangingPunct="1"/>
            <a:endParaRPr lang="en-US" smtClean="0"/>
          </a:p>
        </p:txBody>
      </p:sp>
      <p:pic>
        <p:nvPicPr>
          <p:cNvPr id="8197"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8198" name="Rectangle 7"/>
          <p:cNvSpPr>
            <a:spLocks noChangeArrowheads="1"/>
          </p:cNvSpPr>
          <p:nvPr/>
        </p:nvSpPr>
        <p:spPr bwMode="auto">
          <a:xfrm>
            <a:off x="990600" y="1981200"/>
            <a:ext cx="6705600" cy="3108543"/>
          </a:xfrm>
          <a:prstGeom prst="rect">
            <a:avLst/>
          </a:prstGeom>
          <a:noFill/>
          <a:ln w="9525">
            <a:noFill/>
            <a:miter lim="800000"/>
            <a:headEnd/>
            <a:tailEnd/>
          </a:ln>
        </p:spPr>
        <p:txBody>
          <a:bodyPr>
            <a:spAutoFit/>
          </a:bodyPr>
          <a:lstStyle/>
          <a:p>
            <a:r>
              <a:rPr lang="en-US" sz="2800" dirty="0" smtClean="0"/>
              <a:t>BASIC FIELDS IN </a:t>
            </a:r>
            <a:r>
              <a:rPr lang="en-US" sz="2800" dirty="0"/>
              <a:t>PLASTIC </a:t>
            </a:r>
            <a:r>
              <a:rPr lang="en-US" sz="2800" dirty="0" smtClean="0"/>
              <a:t>SURGERY</a:t>
            </a:r>
          </a:p>
          <a:p>
            <a:r>
              <a:rPr lang="en-US" sz="2400" dirty="0" smtClean="0"/>
              <a:t> </a:t>
            </a:r>
          </a:p>
          <a:p>
            <a:pPr>
              <a:lnSpc>
                <a:spcPct val="150000"/>
              </a:lnSpc>
              <a:buFont typeface="Arial" pitchFamily="34" charset="0"/>
              <a:buChar char="•"/>
            </a:pPr>
            <a:r>
              <a:rPr lang="en-US" sz="2400" dirty="0" smtClean="0"/>
              <a:t> CONGENITAL </a:t>
            </a:r>
            <a:r>
              <a:rPr lang="en-US" sz="2400" dirty="0"/>
              <a:t>ANOMALIES </a:t>
            </a:r>
            <a:endParaRPr lang="en-US" sz="2400" dirty="0" smtClean="0"/>
          </a:p>
          <a:p>
            <a:pPr>
              <a:lnSpc>
                <a:spcPct val="150000"/>
              </a:lnSpc>
              <a:buFont typeface="Arial" pitchFamily="34" charset="0"/>
              <a:buChar char="•"/>
            </a:pPr>
            <a:r>
              <a:rPr lang="en-US" sz="2400" dirty="0" smtClean="0"/>
              <a:t> INJURIES AND SEQUELAE OF INJURIES </a:t>
            </a:r>
          </a:p>
          <a:p>
            <a:pPr>
              <a:lnSpc>
                <a:spcPct val="150000"/>
              </a:lnSpc>
              <a:buFont typeface="Arial" pitchFamily="34" charset="0"/>
              <a:buChar char="•"/>
            </a:pPr>
            <a:r>
              <a:rPr lang="en-US" sz="2400" dirty="0" smtClean="0"/>
              <a:t> SKIN AND SOFT TISSUE TUMORS </a:t>
            </a:r>
          </a:p>
          <a:p>
            <a:pPr>
              <a:lnSpc>
                <a:spcPct val="150000"/>
              </a:lnSpc>
              <a:buFont typeface="Arial" pitchFamily="34" charset="0"/>
              <a:buChar char="•"/>
            </a:pPr>
            <a:r>
              <a:rPr lang="en-US" sz="2400" dirty="0" smtClean="0"/>
              <a:t> COSMETIC </a:t>
            </a:r>
            <a:r>
              <a:rPr lang="en-US" sz="2400" dirty="0"/>
              <a:t>SURGERY</a:t>
            </a:r>
            <a:endParaRPr lang="en-US" sz="2000" dirty="0"/>
          </a:p>
        </p:txBody>
      </p:sp>
      <p:sp>
        <p:nvSpPr>
          <p:cNvPr id="11" name="Rectangle 7"/>
          <p:cNvSpPr>
            <a:spLocks noChangeArrowheads="1"/>
          </p:cNvSpPr>
          <p:nvPr/>
        </p:nvSpPr>
        <p:spPr bwMode="auto">
          <a:xfrm>
            <a:off x="4267200" y="685800"/>
            <a:ext cx="4289188" cy="461665"/>
          </a:xfrm>
          <a:prstGeom prst="rect">
            <a:avLst/>
          </a:prstGeom>
          <a:noFill/>
          <a:ln w="9525">
            <a:noFill/>
            <a:miter lim="800000"/>
            <a:headEnd/>
            <a:tailEnd/>
          </a:ln>
        </p:spPr>
        <p:txBody>
          <a:bodyPr wrap="none">
            <a:spAutoFit/>
          </a:bodyPr>
          <a:lstStyle/>
          <a:p>
            <a:r>
              <a:rPr lang="en-US" sz="2400" dirty="0"/>
              <a:t>Basic principles of plastic surgery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endParaRPr lang="en-US" smtClean="0"/>
          </a:p>
        </p:txBody>
      </p:sp>
      <p:sp>
        <p:nvSpPr>
          <p:cNvPr id="9219" name="Rectangle 3"/>
          <p:cNvSpPr>
            <a:spLocks noGrp="1" noChangeArrowheads="1"/>
          </p:cNvSpPr>
          <p:nvPr>
            <p:ph type="body" sz="half" idx="1"/>
          </p:nvPr>
        </p:nvSpPr>
        <p:spPr/>
        <p:txBody>
          <a:bodyPr/>
          <a:lstStyle/>
          <a:p>
            <a:pPr eaLnBrk="1" hangingPunct="1"/>
            <a:endParaRPr lang="en-US" smtClean="0"/>
          </a:p>
        </p:txBody>
      </p:sp>
      <p:sp>
        <p:nvSpPr>
          <p:cNvPr id="9220" name="Rectangle 4"/>
          <p:cNvSpPr>
            <a:spLocks noGrp="1" noChangeArrowheads="1"/>
          </p:cNvSpPr>
          <p:nvPr>
            <p:ph type="body" sz="half" idx="2"/>
          </p:nvPr>
        </p:nvSpPr>
        <p:spPr/>
        <p:txBody>
          <a:bodyPr/>
          <a:lstStyle/>
          <a:p>
            <a:pPr eaLnBrk="1" hangingPunct="1"/>
            <a:endParaRPr lang="en-US" smtClean="0"/>
          </a:p>
        </p:txBody>
      </p:sp>
      <p:pic>
        <p:nvPicPr>
          <p:cNvPr id="9221"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9222" name="Rectangle 7"/>
          <p:cNvSpPr>
            <a:spLocks noChangeArrowheads="1"/>
          </p:cNvSpPr>
          <p:nvPr/>
        </p:nvSpPr>
        <p:spPr bwMode="auto">
          <a:xfrm>
            <a:off x="457200" y="2057400"/>
            <a:ext cx="4495800" cy="1569660"/>
          </a:xfrm>
          <a:prstGeom prst="rect">
            <a:avLst/>
          </a:prstGeom>
          <a:noFill/>
          <a:ln w="9525">
            <a:noFill/>
            <a:miter lim="800000"/>
            <a:headEnd/>
            <a:tailEnd/>
          </a:ln>
        </p:spPr>
        <p:txBody>
          <a:bodyPr>
            <a:spAutoFit/>
          </a:bodyPr>
          <a:lstStyle/>
          <a:p>
            <a:r>
              <a:rPr lang="sr-Latn-CS" sz="2400" dirty="0"/>
              <a:t>I   </a:t>
            </a:r>
            <a:r>
              <a:rPr lang="en-US" sz="2400" dirty="0" smtClean="0"/>
              <a:t>CONGENITAL ANOMALIES </a:t>
            </a:r>
          </a:p>
          <a:p>
            <a:endParaRPr lang="en-US" sz="2400" dirty="0" smtClean="0"/>
          </a:p>
          <a:p>
            <a:r>
              <a:rPr lang="en-US" sz="2400" dirty="0" smtClean="0"/>
              <a:t>The most common on the face, hands and </a:t>
            </a:r>
            <a:r>
              <a:rPr lang="en-US" sz="2400" dirty="0" smtClean="0"/>
              <a:t>genitals</a:t>
            </a:r>
            <a:endParaRPr lang="en-US" sz="2000" dirty="0"/>
          </a:p>
        </p:txBody>
      </p:sp>
      <p:pic>
        <p:nvPicPr>
          <p:cNvPr id="9224" name="Picture 10" descr="rascep 001"/>
          <p:cNvPicPr>
            <a:picLocks noChangeAspect="1" noChangeArrowheads="1"/>
          </p:cNvPicPr>
          <p:nvPr/>
        </p:nvPicPr>
        <p:blipFill>
          <a:blip r:embed="rId3" cstate="print"/>
          <a:srcRect/>
          <a:stretch>
            <a:fillRect/>
          </a:stretch>
        </p:blipFill>
        <p:spPr bwMode="auto">
          <a:xfrm>
            <a:off x="5105400" y="1905000"/>
            <a:ext cx="2641600" cy="1830388"/>
          </a:xfrm>
          <a:prstGeom prst="rect">
            <a:avLst/>
          </a:prstGeom>
          <a:noFill/>
          <a:ln w="9525">
            <a:noFill/>
            <a:miter lim="800000"/>
            <a:headEnd/>
            <a:tailEnd/>
          </a:ln>
        </p:spPr>
      </p:pic>
      <p:pic>
        <p:nvPicPr>
          <p:cNvPr id="9225" name="Picture 11" descr="rascep 002"/>
          <p:cNvPicPr>
            <a:picLocks noChangeAspect="1" noChangeArrowheads="1"/>
          </p:cNvPicPr>
          <p:nvPr/>
        </p:nvPicPr>
        <p:blipFill>
          <a:blip r:embed="rId4" cstate="print"/>
          <a:srcRect/>
          <a:stretch>
            <a:fillRect/>
          </a:stretch>
        </p:blipFill>
        <p:spPr bwMode="auto">
          <a:xfrm>
            <a:off x="5105400" y="3810000"/>
            <a:ext cx="2641600" cy="1830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endParaRPr lang="en-US" smtClean="0"/>
          </a:p>
        </p:txBody>
      </p:sp>
      <p:sp>
        <p:nvSpPr>
          <p:cNvPr id="10243" name="Rectangle 3"/>
          <p:cNvSpPr>
            <a:spLocks noGrp="1" noChangeArrowheads="1"/>
          </p:cNvSpPr>
          <p:nvPr>
            <p:ph type="body" sz="half" idx="1"/>
          </p:nvPr>
        </p:nvSpPr>
        <p:spPr/>
        <p:txBody>
          <a:bodyPr/>
          <a:lstStyle/>
          <a:p>
            <a:pPr eaLnBrk="1" hangingPunct="1"/>
            <a:endParaRPr lang="en-US" smtClean="0"/>
          </a:p>
        </p:txBody>
      </p:sp>
      <p:sp>
        <p:nvSpPr>
          <p:cNvPr id="10244" name="Rectangle 4"/>
          <p:cNvSpPr>
            <a:spLocks noGrp="1" noChangeArrowheads="1"/>
          </p:cNvSpPr>
          <p:nvPr>
            <p:ph type="body" sz="half" idx="2"/>
          </p:nvPr>
        </p:nvSpPr>
        <p:spPr/>
        <p:txBody>
          <a:bodyPr/>
          <a:lstStyle/>
          <a:p>
            <a:pPr eaLnBrk="1" hangingPunct="1"/>
            <a:endParaRPr lang="en-US" smtClean="0"/>
          </a:p>
        </p:txBody>
      </p:sp>
      <p:pic>
        <p:nvPicPr>
          <p:cNvPr id="10245" name="Picture 5" descr="thankful-slide"/>
          <p:cNvPicPr>
            <a:picLocks noGrp="1" noChangeAspect="1" noChangeArrowheads="1"/>
          </p:cNvPicPr>
          <p:nvPr>
            <p:ph idx="4294967295"/>
          </p:nvPr>
        </p:nvPicPr>
        <p:blipFill>
          <a:blip r:embed="rId2" cstate="print"/>
          <a:srcRect/>
          <a:stretch>
            <a:fillRect/>
          </a:stretch>
        </p:blipFill>
        <p:spPr>
          <a:xfrm>
            <a:off x="0" y="0"/>
            <a:ext cx="9144000" cy="6858000"/>
          </a:xfrm>
          <a:noFill/>
        </p:spPr>
      </p:pic>
      <p:sp>
        <p:nvSpPr>
          <p:cNvPr id="10246" name="Rectangle 7"/>
          <p:cNvSpPr>
            <a:spLocks noChangeArrowheads="1"/>
          </p:cNvSpPr>
          <p:nvPr/>
        </p:nvSpPr>
        <p:spPr bwMode="auto">
          <a:xfrm>
            <a:off x="533400" y="1600200"/>
            <a:ext cx="4572000" cy="3693319"/>
          </a:xfrm>
          <a:prstGeom prst="rect">
            <a:avLst/>
          </a:prstGeom>
          <a:noFill/>
          <a:ln w="9525">
            <a:noFill/>
            <a:miter lim="800000"/>
            <a:headEnd/>
            <a:tailEnd/>
          </a:ln>
        </p:spPr>
        <p:txBody>
          <a:bodyPr>
            <a:spAutoFit/>
          </a:bodyPr>
          <a:lstStyle/>
          <a:p>
            <a:r>
              <a:rPr lang="sr-Latn-CS" sz="2400" dirty="0" smtClean="0"/>
              <a:t>II</a:t>
            </a:r>
            <a:r>
              <a:rPr lang="en-US" sz="2400" dirty="0" smtClean="0"/>
              <a:t>   INJURIES AND SEQUELAE OF INJURIES</a:t>
            </a:r>
            <a:endParaRPr lang="sr-Latn-CS" sz="2400" dirty="0"/>
          </a:p>
          <a:p>
            <a:endParaRPr lang="sr-Latn-CS" sz="2400" dirty="0"/>
          </a:p>
          <a:p>
            <a:pPr>
              <a:lnSpc>
                <a:spcPct val="150000"/>
              </a:lnSpc>
              <a:buFont typeface="Arial" pitchFamily="34" charset="0"/>
              <a:buChar char="•"/>
            </a:pPr>
            <a:r>
              <a:rPr lang="en-US" dirty="0" smtClean="0"/>
              <a:t> Severe facial injuries </a:t>
            </a:r>
          </a:p>
          <a:p>
            <a:pPr>
              <a:lnSpc>
                <a:spcPct val="150000"/>
              </a:lnSpc>
              <a:buFont typeface="Arial" pitchFamily="34" charset="0"/>
              <a:buChar char="•"/>
            </a:pPr>
            <a:r>
              <a:rPr lang="en-US" dirty="0" smtClean="0"/>
              <a:t> Hand injuries </a:t>
            </a:r>
          </a:p>
          <a:p>
            <a:pPr>
              <a:lnSpc>
                <a:spcPct val="150000"/>
              </a:lnSpc>
              <a:buFont typeface="Arial" pitchFamily="34" charset="0"/>
              <a:buChar char="•"/>
            </a:pPr>
            <a:r>
              <a:rPr lang="en-US" dirty="0" smtClean="0"/>
              <a:t> Thermal injuries </a:t>
            </a:r>
          </a:p>
          <a:p>
            <a:pPr>
              <a:lnSpc>
                <a:spcPct val="150000"/>
              </a:lnSpc>
              <a:buFont typeface="Arial" pitchFamily="34" charset="0"/>
              <a:buChar char="•"/>
            </a:pPr>
            <a:r>
              <a:rPr lang="en-US" dirty="0" smtClean="0"/>
              <a:t> Injuries accompanied by loss of skin</a:t>
            </a:r>
          </a:p>
          <a:p>
            <a:pPr>
              <a:lnSpc>
                <a:spcPct val="150000"/>
              </a:lnSpc>
            </a:pPr>
            <a:r>
              <a:rPr lang="en-US" dirty="0" smtClean="0"/>
              <a:t>   and other tissues </a:t>
            </a:r>
          </a:p>
          <a:p>
            <a:pPr>
              <a:lnSpc>
                <a:spcPct val="150000"/>
              </a:lnSpc>
              <a:buFont typeface="Arial" pitchFamily="34" charset="0"/>
              <a:buChar char="•"/>
            </a:pPr>
            <a:r>
              <a:rPr lang="en-US" dirty="0" smtClean="0"/>
              <a:t> Scars and post-traumatic deformities</a:t>
            </a:r>
            <a:endParaRPr lang="en-US" dirty="0"/>
          </a:p>
        </p:txBody>
      </p:sp>
      <p:pic>
        <p:nvPicPr>
          <p:cNvPr id="10248" name="Picture 9" descr="sinisa002"/>
          <p:cNvPicPr>
            <a:picLocks noChangeAspect="1" noChangeArrowheads="1"/>
          </p:cNvPicPr>
          <p:nvPr/>
        </p:nvPicPr>
        <p:blipFill>
          <a:blip r:embed="rId3" cstate="print"/>
          <a:srcRect b="11214"/>
          <a:stretch>
            <a:fillRect/>
          </a:stretch>
        </p:blipFill>
        <p:spPr bwMode="auto">
          <a:xfrm>
            <a:off x="4648200" y="2819400"/>
            <a:ext cx="1901825" cy="2438400"/>
          </a:xfrm>
          <a:prstGeom prst="rect">
            <a:avLst/>
          </a:prstGeom>
          <a:noFill/>
          <a:ln w="9525">
            <a:noFill/>
            <a:miter lim="800000"/>
            <a:headEnd/>
            <a:tailEnd/>
          </a:ln>
        </p:spPr>
      </p:pic>
      <p:pic>
        <p:nvPicPr>
          <p:cNvPr id="10249" name="Picture 10" descr="Miljan burn"/>
          <p:cNvPicPr>
            <a:picLocks noChangeAspect="1" noChangeArrowheads="1"/>
          </p:cNvPicPr>
          <p:nvPr/>
        </p:nvPicPr>
        <p:blipFill>
          <a:blip r:embed="rId4" cstate="print"/>
          <a:srcRect/>
          <a:stretch>
            <a:fillRect/>
          </a:stretch>
        </p:blipFill>
        <p:spPr bwMode="auto">
          <a:xfrm>
            <a:off x="6858000" y="2819400"/>
            <a:ext cx="1752600"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12474</TotalTime>
  <Words>1455</Words>
  <Application>Microsoft Office PowerPoint</Application>
  <PresentationFormat>On-screen Show (4:3)</PresentationFormat>
  <Paragraphs>488</Paragraphs>
  <Slides>66</Slides>
  <Notes>1</Notes>
  <HiddenSlides>0</HiddenSlides>
  <MMClips>0</MMClip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Skin grafting after radical excision of skin tumor</vt:lpstr>
      <vt:lpstr>Slide 33</vt:lpstr>
      <vt:lpstr>Slide 34</vt:lpstr>
      <vt:lpstr>Slide 35</vt:lpstr>
      <vt:lpstr>Slide 36</vt:lpstr>
      <vt:lpstr>Slide 37</vt:lpstr>
      <vt:lpstr>Slide 38</vt:lpstr>
      <vt:lpstr>Slide 39</vt:lpstr>
      <vt:lpstr>Slide 40</vt:lpstr>
      <vt:lpstr>Slide 41</vt:lpstr>
      <vt:lpstr>Slide 42</vt:lpstr>
      <vt:lpstr>Lokalni random kožni režanj</vt:lpstr>
      <vt:lpstr>Slide 44</vt:lpstr>
      <vt:lpstr>Slide 45</vt:lpstr>
      <vt:lpstr>Slide 46</vt:lpstr>
      <vt:lpstr>Slide 47</vt:lpstr>
      <vt:lpstr>Slide 48</vt:lpstr>
      <vt:lpstr>Slide 49</vt:lpstr>
      <vt:lpstr>Slide 50</vt:lpstr>
      <vt:lpstr>Slide 51</vt:lpstr>
      <vt:lpstr>Slide 52</vt:lpstr>
      <vt:lpstr>Udaljen režanj</vt:lpstr>
      <vt:lpstr>Slide 54</vt:lpstr>
      <vt:lpstr>Slide 55</vt:lpstr>
      <vt:lpstr>Slide 56</vt:lpstr>
      <vt:lpstr>Slide 57</vt:lpstr>
      <vt:lpstr>Slide 58</vt:lpstr>
      <vt:lpstr>Slide 59</vt:lpstr>
      <vt:lpstr>Slide 60</vt:lpstr>
      <vt:lpstr>Slide 61</vt:lpstr>
      <vt:lpstr>Slide 62</vt:lpstr>
      <vt:lpstr>Slide 63</vt:lpstr>
      <vt:lpstr>SCAR MATURATION</vt:lpstr>
      <vt:lpstr>SCAR MATURATION</vt:lpstr>
      <vt:lpstr>Slide 66</vt:lpstr>
    </vt:vector>
  </TitlesOfParts>
  <Company>Microsoft,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Dejan</dc:creator>
  <cp:lastModifiedBy>dr Vula</cp:lastModifiedBy>
  <cp:revision>413</cp:revision>
  <dcterms:created xsi:type="dcterms:W3CDTF">2011-02-11T19:11:18Z</dcterms:created>
  <dcterms:modified xsi:type="dcterms:W3CDTF">2023-09-20T15:03:51Z</dcterms:modified>
</cp:coreProperties>
</file>